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99"/>
  </p:notesMasterIdLst>
  <p:handoutMasterIdLst>
    <p:handoutMasterId r:id="rId100"/>
  </p:handoutMasterIdLst>
  <p:sldIdLst>
    <p:sldId id="269" r:id="rId3"/>
    <p:sldId id="301" r:id="rId4"/>
    <p:sldId id="305" r:id="rId5"/>
    <p:sldId id="300" r:id="rId6"/>
    <p:sldId id="302" r:id="rId7"/>
    <p:sldId id="303" r:id="rId8"/>
    <p:sldId id="304" r:id="rId9"/>
    <p:sldId id="310" r:id="rId10"/>
    <p:sldId id="311" r:id="rId11"/>
    <p:sldId id="312" r:id="rId12"/>
    <p:sldId id="313" r:id="rId13"/>
    <p:sldId id="306" r:id="rId14"/>
    <p:sldId id="338" r:id="rId15"/>
    <p:sldId id="308" r:id="rId16"/>
    <p:sldId id="314" r:id="rId17"/>
    <p:sldId id="315" r:id="rId18"/>
    <p:sldId id="316" r:id="rId19"/>
    <p:sldId id="317" r:id="rId20"/>
    <p:sldId id="331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0" r:id="rId32"/>
    <p:sldId id="332" r:id="rId33"/>
    <p:sldId id="329" r:id="rId34"/>
    <p:sldId id="334" r:id="rId35"/>
    <p:sldId id="335" r:id="rId36"/>
    <p:sldId id="333" r:id="rId37"/>
    <p:sldId id="336" r:id="rId38"/>
    <p:sldId id="307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27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3C6"/>
    <a:srgbClr val="10458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1" autoAdjust="0"/>
    <p:restoredTop sz="96547" autoAdjust="0"/>
  </p:normalViewPr>
  <p:slideViewPr>
    <p:cSldViewPr snapToGrid="0">
      <p:cViewPr varScale="1">
        <p:scale>
          <a:sx n="101" d="100"/>
          <a:sy n="101" d="100"/>
        </p:scale>
        <p:origin x="7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7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2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8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7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1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0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3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1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8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40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65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35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12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67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53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21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4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37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ko-KR" sz="1200" kern="1200" baseline="-250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유한체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다항식환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(polynomial ring)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이진 다항식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hamming weight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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U: u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세트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무작위로 균일하게 샘플링 된다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…?</a:t>
            </a:r>
            <a:endParaRPr lang="ko-KR" altLang="ko-K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열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 벡터로 사용</a:t>
            </a:r>
          </a:p>
          <a:p>
            <a:pPr latinLnBrk="1"/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*: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벡터의 성분 별 곱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곱하는거 말하는 듯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30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3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57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8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6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67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3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38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87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 = eH</a:t>
            </a:r>
            <a:r>
              <a:rPr lang="en-US" altLang="ko-KR" baseline="30000" smtClean="0"/>
              <a:t>T </a:t>
            </a:r>
            <a:r>
              <a:rPr lang="ko-KR" altLang="en-US" baseline="0" smtClean="0"/>
              <a:t>와 같은 작지만 충분한 무게의 에러가 존재한다면 높은 확률로 </a:t>
            </a:r>
            <a:r>
              <a:rPr lang="en-US" altLang="ko-KR" baseline="0" smtClean="0"/>
              <a:t>e</a:t>
            </a:r>
            <a:r>
              <a:rPr lang="ko-KR" altLang="en-US" baseline="0" smtClean="0"/>
              <a:t>를 반환함</a:t>
            </a:r>
            <a:endParaRPr lang="ko-KR" altLang="en-US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13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8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3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****** </a:t>
            </a:r>
            <a:r>
              <a:rPr lang="ko-KR" altLang="en-US" smtClean="0"/>
              <a:t>길이 </a:t>
            </a:r>
            <a:r>
              <a:rPr lang="en-US" altLang="ko-KR" smtClean="0"/>
              <a:t>r</a:t>
            </a:r>
            <a:r>
              <a:rPr lang="ko-KR" altLang="en-US" smtClean="0"/>
              <a:t>의 단일 블록만을 이용한다라</a:t>
            </a:r>
            <a:r>
              <a:rPr lang="en-US" altLang="ko-KR" smtClean="0"/>
              <a:t>…</a:t>
            </a:r>
          </a:p>
          <a:p>
            <a:r>
              <a:rPr lang="en-US" altLang="ko-KR" smtClean="0"/>
              <a:t>****** </a:t>
            </a:r>
            <a:r>
              <a:rPr lang="ko-KR" altLang="en-US" smtClean="0"/>
              <a:t>역 연산이 연산과정이 되게 어려운가 보네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******</a:t>
            </a:r>
            <a:r>
              <a:rPr lang="en-US" altLang="ko-KR" baseline="0" smtClean="0"/>
              <a:t> Bach Key Generation </a:t>
            </a:r>
            <a:r>
              <a:rPr lang="ko-KR" altLang="en-US" baseline="0" smtClean="0"/>
              <a:t>추가 설명 첨부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****** </a:t>
            </a:r>
            <a:r>
              <a:rPr lang="ko-KR" altLang="en-US" smtClean="0"/>
              <a:t>길이 </a:t>
            </a:r>
            <a:r>
              <a:rPr lang="en-US" altLang="ko-KR" smtClean="0"/>
              <a:t>r</a:t>
            </a:r>
            <a:r>
              <a:rPr lang="ko-KR" altLang="en-US" smtClean="0"/>
              <a:t>의 단일 블록만을 이용한다라</a:t>
            </a:r>
            <a:r>
              <a:rPr lang="en-US" altLang="ko-KR" smtClean="0"/>
              <a:t>…</a:t>
            </a:r>
          </a:p>
          <a:p>
            <a:r>
              <a:rPr lang="en-US" altLang="ko-KR" smtClean="0"/>
              <a:t>****** </a:t>
            </a:r>
            <a:r>
              <a:rPr lang="ko-KR" altLang="en-US" smtClean="0"/>
              <a:t>역 연산이 연산과정이 되게 어려운가 보네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******</a:t>
            </a:r>
            <a:r>
              <a:rPr lang="en-US" altLang="ko-KR" baseline="0" smtClean="0"/>
              <a:t> Bach Key Generation </a:t>
            </a:r>
            <a:r>
              <a:rPr lang="ko-KR" altLang="en-US" baseline="0" smtClean="0"/>
              <a:t>추가 설명 첨부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93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74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90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55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905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75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8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7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33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***Noisy syndrome</a:t>
            </a:r>
            <a:r>
              <a:rPr lang="ko-KR" altLang="en-US" smtClean="0"/>
              <a:t>이 특징인데 이것에 대해 좀 설명 해야 할듯</a:t>
            </a:r>
            <a:endParaRPr lang="en-US" altLang="ko-KR" smtClean="0"/>
          </a:p>
          <a:p>
            <a:r>
              <a:rPr lang="en-US" altLang="ko-KR" smtClean="0"/>
              <a:t>    - </a:t>
            </a:r>
            <a:r>
              <a:rPr lang="ko-KR" altLang="en-US" smtClean="0"/>
              <a:t>내가 이해한 바로는 </a:t>
            </a:r>
            <a:r>
              <a:rPr lang="en-US" altLang="ko-KR" smtClean="0"/>
              <a:t>1</a:t>
            </a:r>
            <a:r>
              <a:rPr lang="ko-KR" altLang="en-US" smtClean="0"/>
              <a:t>이랑 </a:t>
            </a:r>
            <a:r>
              <a:rPr lang="en-US" altLang="ko-KR" smtClean="0"/>
              <a:t>2</a:t>
            </a:r>
            <a:r>
              <a:rPr lang="ko-KR" altLang="en-US" smtClean="0"/>
              <a:t>는 에러를 활용해서 첨부해가지고 이차저차 하는데</a:t>
            </a:r>
            <a:endParaRPr lang="en-US" altLang="ko-KR" smtClean="0"/>
          </a:p>
          <a:p>
            <a:r>
              <a:rPr lang="en-US" altLang="ko-KR" smtClean="0"/>
              <a:t>       3 </a:t>
            </a:r>
            <a:r>
              <a:rPr lang="ko-KR" altLang="en-US" smtClean="0"/>
              <a:t>같은 경우는 본인이 일부로 첨부한 </a:t>
            </a:r>
            <a:r>
              <a:rPr lang="en-US" altLang="ko-KR" smtClean="0"/>
              <a:t>e </a:t>
            </a:r>
            <a:r>
              <a:rPr lang="ko-KR" altLang="en-US" smtClean="0"/>
              <a:t>말고 체널상에서 발생한 에러도 해결할 수 있게</a:t>
            </a:r>
            <a:endParaRPr lang="en-US" altLang="ko-KR" smtClean="0"/>
          </a:p>
          <a:p>
            <a:r>
              <a:rPr lang="en-US" altLang="ko-KR" smtClean="0"/>
              <a:t>      </a:t>
            </a:r>
            <a:r>
              <a:rPr lang="ko-KR" altLang="en-US" smtClean="0"/>
              <a:t>만든 것 같음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194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287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60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59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3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34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99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802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37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7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3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5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4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4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hyperlink" Target="https://crypto.modoo.at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4465585" y="6419775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</a:rPr>
              <a:t>https://bit.ly/329nXJv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14" y="6426037"/>
            <a:ext cx="438225" cy="4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직사각형 4"/>
          <p:cNvSpPr/>
          <p:nvPr userDrawn="1"/>
        </p:nvSpPr>
        <p:spPr>
          <a:xfrm>
            <a:off x="4465585" y="6419775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</a:rPr>
              <a:t>https://bit.ly/329nXJv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14" y="6426037"/>
            <a:ext cx="438225" cy="4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4465585" y="6419775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</a:rPr>
              <a:t>https://bit.ly/329nXJv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14" y="6426037"/>
            <a:ext cx="438225" cy="4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4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4465585" y="6419775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mtClean="0">
                <a:solidFill>
                  <a:schemeClr val="tx1"/>
                </a:solidFill>
              </a:rPr>
              <a:t>https://bit.ly/329nXJv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65" y="6075426"/>
            <a:ext cx="748169" cy="7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4465585" y="6419775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mtClean="0">
                <a:solidFill>
                  <a:schemeClr val="tx1"/>
                </a:solidFill>
              </a:rPr>
              <a:t>https://bit.ly/329nXJv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65" y="6075426"/>
            <a:ext cx="748169" cy="7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  <p:sldLayoutId id="2147483671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10.png"/><Relationship Id="rId7" Type="http://schemas.openxmlformats.org/officeDocument/2006/relationships/image" Target="../media/image22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44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5.png"/><Relationship Id="rId4" Type="http://schemas.openxmlformats.org/officeDocument/2006/relationships/image" Target="../media/image7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0" Type="http://schemas.openxmlformats.org/officeDocument/2006/relationships/image" Target="../media/image79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90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1.png"/><Relationship Id="rId3" Type="http://schemas.openxmlformats.org/officeDocument/2006/relationships/image" Target="../media/image124.png"/><Relationship Id="rId7" Type="http://schemas.openxmlformats.org/officeDocument/2006/relationships/image" Target="../media/image130.png"/><Relationship Id="rId12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1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38.png"/><Relationship Id="rId10" Type="http://schemas.openxmlformats.org/officeDocument/2006/relationships/image" Target="../media/image136.png"/><Relationship Id="rId4" Type="http://schemas.openxmlformats.org/officeDocument/2006/relationships/image" Target="../media/image49.pn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71.png"/><Relationship Id="rId3" Type="http://schemas.openxmlformats.org/officeDocument/2006/relationships/image" Target="../media/image74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77.png"/><Relationship Id="rId7" Type="http://schemas.openxmlformats.org/officeDocument/2006/relationships/image" Target="../media/image109.png"/><Relationship Id="rId12" Type="http://schemas.openxmlformats.org/officeDocument/2006/relationships/image" Target="../media/image18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0.png"/><Relationship Id="rId4" Type="http://schemas.openxmlformats.org/officeDocument/2006/relationships/image" Target="../media/image178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Code based PQC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서화정</a:t>
            </a:r>
            <a:r>
              <a:rPr lang="en-US" altLang="ko-KR"/>
              <a:t>, </a:t>
            </a:r>
            <a:r>
              <a:rPr lang="ko-KR" altLang="en-US"/>
              <a:t>장경배</a:t>
            </a:r>
            <a:r>
              <a:rPr lang="en-US" altLang="ko-KR"/>
              <a:t>, </a:t>
            </a:r>
            <a:r>
              <a:rPr lang="ko-KR" altLang="en-US"/>
              <a:t>최승주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06821" y="419657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https://bit.ly/329nXJv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KEM/PKE </a:t>
            </a:r>
            <a:r>
              <a:rPr lang="ko-KR" altLang="en-US"/>
              <a:t>구현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기본적인 레퍼런스 구현 이외의 최적화 코드 보유 현황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484"/>
              </p:ext>
            </p:extLst>
          </p:nvPr>
        </p:nvGraphicFramePr>
        <p:xfrm>
          <a:off x="411163" y="1729277"/>
          <a:ext cx="11368917" cy="45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131">
                  <a:extLst>
                    <a:ext uri="{9D8B030D-6E8A-4147-A177-3AD203B41FA5}">
                      <a16:colId xmlns:a16="http://schemas.microsoft.com/office/drawing/2014/main" val="2465275773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299962966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063345294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484864721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1296213513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3885902106"/>
                    </a:ext>
                  </a:extLst>
                </a:gridCol>
                <a:gridCol w="1624131">
                  <a:extLst>
                    <a:ext uri="{9D8B030D-6E8A-4147-A177-3AD203B41FA5}">
                      <a16:colId xmlns:a16="http://schemas.microsoft.com/office/drawing/2014/main" val="3094623110"/>
                    </a:ext>
                  </a:extLst>
                </a:gridCol>
              </a:tblGrid>
              <a:tr h="4751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Scheme</a:t>
                      </a:r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x86 Assembly Optimization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Other Hardware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59032"/>
                  </a:ext>
                </a:extLst>
              </a:tr>
              <a:tr h="475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SIMD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AES-NI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Other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ARM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FPGA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ASIC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9636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BIKE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492702"/>
                  </a:ext>
                </a:extLst>
              </a:tr>
              <a:tr h="769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Classic McEliece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521572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HQC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386028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LEDAcrypt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349640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74069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ROLLO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822668"/>
                  </a:ext>
                </a:extLst>
              </a:tr>
              <a:tr h="475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RQC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6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40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54" y="0"/>
            <a:ext cx="8463064" cy="640500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3242733" y="2032000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3145367" y="2032001"/>
            <a:ext cx="800099" cy="800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940479" y="1964267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5418845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021300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7442199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270359" y="2017184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242733" y="4944533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145367" y="4944534"/>
            <a:ext cx="800099" cy="800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940479" y="4876800"/>
            <a:ext cx="25400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418845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021300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7442199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270359" y="4929717"/>
            <a:ext cx="546099" cy="5460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687733" y="4309532"/>
            <a:ext cx="279400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640666" y="699034"/>
            <a:ext cx="279400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9817" y="29162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에너지 소비량 </a:t>
            </a:r>
            <a:r>
              <a:rPr lang="en-US" altLang="ko-KR" smtClean="0"/>
              <a:t>== </a:t>
            </a:r>
            <a:r>
              <a:rPr lang="ko-KR" altLang="en-US" smtClean="0"/>
              <a:t>연산속도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n>
                  <a:noFill/>
                </a:ln>
                <a:solidFill>
                  <a:schemeClr val="bg2"/>
                </a:solidFill>
              </a:rPr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>
                <a:ln>
                  <a:noFill/>
                </a:ln>
                <a:solidFill>
                  <a:schemeClr val="bg2"/>
                </a:solidFill>
              </a:rPr>
              <a:t>BIKE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33F21-27A3-C34D-82BB-5E03C6D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endParaRPr kumimoji="1"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B3B47F-5F2F-1D4C-B181-C106ACF3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6" y="1071979"/>
            <a:ext cx="2177242" cy="8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F516272-1122-AB4B-AD26-7DCF9A26C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9" y="1904710"/>
            <a:ext cx="2265072" cy="42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6AF2-D364-C542-8527-9040DC07BD12}"/>
              </a:ext>
            </a:extLst>
          </p:cNvPr>
          <p:cNvSpPr txBox="1"/>
          <p:nvPr/>
        </p:nvSpPr>
        <p:spPr>
          <a:xfrm>
            <a:off x="3369069" y="2871225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1978</a:t>
            </a:r>
            <a:r>
              <a:rPr kumimoji="1" lang="ko-KR" altLang="en-US" b="1" dirty="0"/>
              <a:t>년 이후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코드기반암호를 연구한 점점 더 정교한 공격이 발표되었음</a:t>
            </a:r>
            <a:r>
              <a:rPr kumimoji="1" lang="en-US" altLang="ko-KR" b="1" dirty="0"/>
              <a:t> 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CABA0-50F2-DD41-BDB2-1F449F8C3DAD}"/>
              </a:ext>
            </a:extLst>
          </p:cNvPr>
          <p:cNvSpPr txBox="1"/>
          <p:nvPr/>
        </p:nvSpPr>
        <p:spPr>
          <a:xfrm>
            <a:off x="4102599" y="3381585"/>
            <a:ext cx="11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Effect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954A-94DA-6B47-A6FE-2E20C1254080}"/>
              </a:ext>
            </a:extLst>
          </p:cNvPr>
          <p:cNvSpPr/>
          <p:nvPr/>
        </p:nvSpPr>
        <p:spPr>
          <a:xfrm>
            <a:off x="5053873" y="3381585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12121"/>
                </a:solidFill>
                <a:latin typeface="Arial" panose="020B0604020202020204" pitchFamily="34" charset="0"/>
              </a:rPr>
              <a:t>동일한 키 사이즈로 동일한 </a:t>
            </a:r>
            <a:r>
              <a:rPr lang="ko-KR" altLang="en-US" err="1">
                <a:solidFill>
                  <a:srgbClr val="212121"/>
                </a:solidFill>
                <a:latin typeface="Arial" panose="020B0604020202020204" pitchFamily="34" charset="0"/>
              </a:rPr>
              <a:t>보안성을</a:t>
            </a:r>
            <a:r>
              <a:rPr lang="ko-KR" altLang="en-US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ko-KR" altLang="en-US" smtClean="0">
                <a:solidFill>
                  <a:srgbClr val="212121"/>
                </a:solidFill>
                <a:latin typeface="Arial" panose="020B0604020202020204" pitchFamily="34" charset="0"/>
              </a:rPr>
              <a:t>달성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B1969-5A84-6444-B1B1-F423CE442A70}"/>
              </a:ext>
            </a:extLst>
          </p:cNvPr>
          <p:cNvSpPr txBox="1"/>
          <p:nvPr/>
        </p:nvSpPr>
        <p:spPr>
          <a:xfrm>
            <a:off x="3913115" y="4740334"/>
            <a:ext cx="6250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40</a:t>
            </a:r>
            <a:r>
              <a:rPr kumimoji="1" lang="ko-KR" altLang="en-US" dirty="0" err="1"/>
              <a:t>년동안</a:t>
            </a:r>
            <a:r>
              <a:rPr kumimoji="1" lang="ko-KR" altLang="en-US" dirty="0"/>
              <a:t> 안전성을 지켜온 </a:t>
            </a:r>
            <a:r>
              <a:rPr kumimoji="1" lang="en-US" altLang="ko-KR" dirty="0" err="1"/>
              <a:t>McEliece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smtClean="0"/>
              <a:t>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자신들의 </a:t>
            </a:r>
            <a:r>
              <a:rPr kumimoji="1" lang="ko-KR" altLang="en-US" dirty="0" err="1"/>
              <a:t>보안성을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훼손시키지 않는 선에서 </a:t>
            </a:r>
            <a:r>
              <a:rPr kumimoji="1" lang="ko-KR" altLang="en-US"/>
              <a:t>효율성을 </a:t>
            </a:r>
            <a:r>
              <a:rPr kumimoji="1" lang="ko-KR" altLang="en-US" smtClean="0"/>
              <a:t>향상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0BB83-8027-1C4C-BADF-C03F9AA200F5}"/>
              </a:ext>
            </a:extLst>
          </p:cNvPr>
          <p:cNvSpPr txBox="1"/>
          <p:nvPr/>
        </p:nvSpPr>
        <p:spPr>
          <a:xfrm>
            <a:off x="3350407" y="4220277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Classic </a:t>
            </a:r>
            <a:r>
              <a:rPr kumimoji="1" lang="en-US" altLang="ko-KR" b="1" dirty="0" err="1"/>
              <a:t>McEliece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팀의 제출에 대한 </a:t>
            </a:r>
            <a:r>
              <a:rPr kumimoji="1" lang="ko-KR" altLang="en-US" b="1" dirty="0" err="1"/>
              <a:t>주요쟁점은</a:t>
            </a:r>
            <a:r>
              <a:rPr kumimoji="1" lang="ko-KR" altLang="en-US" b="1" dirty="0"/>
              <a:t> 보안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E16FC-13C7-C34B-B42D-AE6EB70680E2}"/>
              </a:ext>
            </a:extLst>
          </p:cNvPr>
          <p:cNvSpPr txBox="1"/>
          <p:nvPr/>
        </p:nvSpPr>
        <p:spPr>
          <a:xfrm>
            <a:off x="3350407" y="1255587"/>
            <a:ext cx="7897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최초의 </a:t>
            </a:r>
            <a:r>
              <a:rPr kumimoji="1" lang="ko-KR" altLang="en-US" b="1" dirty="0" err="1"/>
              <a:t>코드기반</a:t>
            </a:r>
            <a:r>
              <a:rPr kumimoji="1" lang="ko-KR" altLang="en-US" b="1" dirty="0"/>
              <a:t> 암호 </a:t>
            </a:r>
            <a:r>
              <a:rPr kumimoji="1" lang="en-US" altLang="ko-KR" b="1" dirty="0" err="1"/>
              <a:t>McEliece</a:t>
            </a:r>
            <a:r>
              <a:rPr kumimoji="1" lang="ko-KR" altLang="en-US" b="1" dirty="0"/>
              <a:t> 와 </a:t>
            </a:r>
            <a:r>
              <a:rPr lang="en" altLang="ko-KR" b="1" dirty="0" err="1"/>
              <a:t>Niederreiter</a:t>
            </a:r>
            <a:r>
              <a:rPr lang="en" altLang="ko-KR" b="1" dirty="0"/>
              <a:t> </a:t>
            </a:r>
            <a:r>
              <a:rPr lang="ko-KR" altLang="en-US" b="1" dirty="0"/>
              <a:t>의 </a:t>
            </a:r>
            <a:r>
              <a:rPr lang="ko-KR" altLang="en-US" b="1" dirty="0" err="1"/>
              <a:t>듀얼버전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KEM(Key Encapsulation Mechanism) </a:t>
            </a:r>
            <a:r>
              <a:rPr lang="ko-KR" altLang="en-US" b="1" dirty="0" err="1"/>
              <a:t>으로</a:t>
            </a:r>
            <a:r>
              <a:rPr lang="ko-KR" altLang="en-US" b="1" dirty="0"/>
              <a:t> 설계 되었음</a:t>
            </a:r>
            <a:r>
              <a:rPr lang="en" altLang="ko-KR" b="1" dirty="0"/>
              <a:t> </a:t>
            </a:r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300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20104"/>
            <a:ext cx="11368160" cy="762163"/>
          </a:xfrm>
        </p:spPr>
        <p:txBody>
          <a:bodyPr/>
          <a:lstStyle/>
          <a:p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r>
              <a:rPr lang="en-US" altLang="ko-KR" dirty="0"/>
              <a:t> – Key Generation ( 1 / 10 )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0CA1B-A142-2742-9875-EE2041AFD9DC}"/>
              </a:ext>
            </a:extLst>
          </p:cNvPr>
          <p:cNvSpPr txBox="1"/>
          <p:nvPr/>
        </p:nvSpPr>
        <p:spPr>
          <a:xfrm>
            <a:off x="411920" y="1408364"/>
            <a:ext cx="875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Alice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Bob</a:t>
            </a:r>
            <a:r>
              <a:rPr kumimoji="1" lang="ko-KR" altLang="en-US" dirty="0"/>
              <a:t>에게 </a:t>
            </a:r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Protocol</a:t>
            </a:r>
            <a:r>
              <a:rPr kumimoji="1" lang="ko-KR" altLang="en-US" dirty="0"/>
              <a:t> 을 사용하여 </a:t>
            </a:r>
            <a:r>
              <a:rPr kumimoji="1" lang="en-US" altLang="ko-KR" dirty="0"/>
              <a:t>session key</a:t>
            </a:r>
            <a:r>
              <a:rPr kumimoji="1" lang="ko-KR" altLang="en-US" dirty="0"/>
              <a:t> 성립을 요청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F6D191-D6E7-C946-B8D8-0E68D838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55" y="2216150"/>
            <a:ext cx="7302500" cy="242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8112AF-5306-B743-89FB-4EC259279B31}"/>
                  </a:ext>
                </a:extLst>
              </p:cNvPr>
              <p:cNvSpPr/>
              <p:nvPr/>
            </p:nvSpPr>
            <p:spPr>
              <a:xfrm>
                <a:off x="4425605" y="4860298"/>
                <a:ext cx="324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extension field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 /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8112AF-5306-B743-89FB-4EC259279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05" y="4860298"/>
                <a:ext cx="3246338" cy="369332"/>
              </a:xfrm>
              <a:prstGeom prst="rect">
                <a:avLst/>
              </a:prstGeom>
              <a:blipFill>
                <a:blip r:embed="rId3"/>
                <a:stretch>
                  <a:fillRect l="-1563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2831BD-C856-6344-955C-8FD57D85A765}"/>
                  </a:ext>
                </a:extLst>
              </p:cNvPr>
              <p:cNvSpPr/>
              <p:nvPr/>
            </p:nvSpPr>
            <p:spPr>
              <a:xfrm>
                <a:off x="411920" y="5606004"/>
                <a:ext cx="10040180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 때</a:t>
                </a:r>
                <a:r>
                  <a:rPr kumimoji="1" lang="en-US" altLang="ko-KR" dirty="0"/>
                  <a:t> extension field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와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유한체의 원소를 결정할 </a:t>
                </a:r>
                <a:r>
                  <a:rPr kumimoji="1" lang="en-US" altLang="ko-KR" dirty="0"/>
                  <a:t>root polynomial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공개정보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2831BD-C856-6344-955C-8FD57D85A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5606004"/>
                <a:ext cx="10040180" cy="374526"/>
              </a:xfrm>
              <a:prstGeom prst="rect">
                <a:avLst/>
              </a:prstGeom>
              <a:blipFill>
                <a:blip r:embed="rId4"/>
                <a:stretch>
                  <a:fillRect l="-253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CB32E6F6-37F3-7142-A928-582496175D50}"/>
              </a:ext>
            </a:extLst>
          </p:cNvPr>
          <p:cNvSpPr/>
          <p:nvPr/>
        </p:nvSpPr>
        <p:spPr>
          <a:xfrm>
            <a:off x="4345145" y="4734951"/>
            <a:ext cx="3246337" cy="639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E1C19-013F-044C-8215-7D4E6FA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( 2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3FEA3-EF52-6F46-93D5-456095D839FF}"/>
                  </a:ext>
                </a:extLst>
              </p:cNvPr>
              <p:cNvSpPr txBox="1"/>
              <p:nvPr/>
            </p:nvSpPr>
            <p:spPr>
              <a:xfrm>
                <a:off x="469559" y="1319471"/>
                <a:ext cx="2075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𝐺𝐹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3FEA3-EF52-6F46-93D5-456095D8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9" y="1319471"/>
                <a:ext cx="2075248" cy="400110"/>
              </a:xfrm>
              <a:prstGeom prst="rect">
                <a:avLst/>
              </a:prstGeom>
              <a:blipFill>
                <a:blip r:embed="rId2"/>
                <a:stretch>
                  <a:fillRect l="-1829" t="-312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3DADA-B5B6-DA44-B928-01F701B6DFA1}"/>
                  </a:ext>
                </a:extLst>
              </p:cNvPr>
              <p:cNvSpPr txBox="1"/>
              <p:nvPr/>
            </p:nvSpPr>
            <p:spPr>
              <a:xfrm>
                <a:off x="729048" y="1988734"/>
                <a:ext cx="11462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개의 유한개의 원소를 </a:t>
                </a:r>
                <a:r>
                  <a:rPr kumimoji="1" lang="ko-KR" altLang="en-US" dirty="0" err="1"/>
                  <a:t>찾기위해</a:t>
                </a:r>
                <a:r>
                  <a:rPr kumimoji="1" lang="en-US" altLang="ko-KR" dirty="0"/>
                  <a:t>                    </a:t>
                </a:r>
                <a:r>
                  <a:rPr kumimoji="1" lang="ko-KR" altLang="en-US" dirty="0"/>
                  <a:t>을 만족하는 </a:t>
                </a:r>
                <a:r>
                  <a:rPr kumimoji="1" lang="en-US" altLang="ko-KR" dirty="0"/>
                  <a:t>irreducible polynomial </a:t>
                </a:r>
                <a:r>
                  <a:rPr kumimoji="1" lang="ko-KR" altLang="en-US" dirty="0"/>
                  <a:t>을 찾아야 함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3DADA-B5B6-DA44-B928-01F701B6D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48" y="1988734"/>
                <a:ext cx="1146295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385829C-35C4-9549-B986-36DE9D9D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5" y="2513305"/>
            <a:ext cx="9990620" cy="44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8BE6DF-F919-CA41-BCF6-1173C50A5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481" y="2014093"/>
            <a:ext cx="970205" cy="306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A49B1E-4DDD-5942-89F5-B9CE329DE9DE}"/>
                  </a:ext>
                </a:extLst>
              </p:cNvPr>
              <p:cNvSpPr txBox="1"/>
              <p:nvPr/>
            </p:nvSpPr>
            <p:spPr>
              <a:xfrm>
                <a:off x="1235557" y="3310374"/>
                <a:ext cx="3329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ex ) root polynomial 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A49B1E-4DDD-5942-89F5-B9CE329D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57" y="3310374"/>
                <a:ext cx="3329053" cy="369332"/>
              </a:xfrm>
              <a:prstGeom prst="rect">
                <a:avLst/>
              </a:prstGeom>
              <a:blipFill>
                <a:blip r:embed="rId6"/>
                <a:stretch>
                  <a:fillRect l="-1141" t="-10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91D4DD37-545F-7746-86E4-4FACBA255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5" y="3310374"/>
            <a:ext cx="1547091" cy="381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0E45E6-00EB-E34B-AE4D-E568A6748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022" y="4271014"/>
            <a:ext cx="4115955" cy="1086749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34433C9-57A1-0B42-BFE5-562525C3C88D}"/>
              </a:ext>
            </a:extLst>
          </p:cNvPr>
          <p:cNvSpPr/>
          <p:nvPr/>
        </p:nvSpPr>
        <p:spPr>
          <a:xfrm>
            <a:off x="7273431" y="4636387"/>
            <a:ext cx="904875" cy="415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368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094D0-CDDC-E04D-9D7C-F7B88107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( 3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14D47-F58D-624A-BC3E-919ED3F21F3B}"/>
                  </a:ext>
                </a:extLst>
              </p:cNvPr>
              <p:cNvSpPr txBox="1"/>
              <p:nvPr/>
            </p:nvSpPr>
            <p:spPr>
              <a:xfrm>
                <a:off x="571500" y="1308100"/>
                <a:ext cx="1123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714D47-F58D-624A-BC3E-919ED3F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308100"/>
                <a:ext cx="1123321" cy="369332"/>
              </a:xfrm>
              <a:prstGeom prst="rect">
                <a:avLst/>
              </a:prstGeom>
              <a:blipFill>
                <a:blip r:embed="rId2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9FF80C6-4011-3341-BA16-DC6543561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8" y="1308100"/>
            <a:ext cx="1547091" cy="38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CD40A-EA1A-9E4A-A12E-679CBB0E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54" y="1731493"/>
            <a:ext cx="1670050" cy="476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C6C61-093A-4A4E-BA08-6B85CA6C913E}"/>
              </a:ext>
            </a:extLst>
          </p:cNvPr>
          <p:cNvSpPr txBox="1"/>
          <p:nvPr/>
        </p:nvSpPr>
        <p:spPr>
          <a:xfrm>
            <a:off x="2961049" y="1810266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을 사용하여 다음 </a:t>
            </a:r>
            <a:r>
              <a:rPr kumimoji="1" lang="en-US" altLang="ko-KR" dirty="0"/>
              <a:t>		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찾아낼 수 있음</a:t>
            </a:r>
            <a:r>
              <a:rPr kumimoji="1" lang="en-US" altLang="ko-KR" dirty="0"/>
              <a:t>	           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026E-2FCC-5943-97C3-F873F668DB5F}"/>
              </a:ext>
            </a:extLst>
          </p:cNvPr>
          <p:cNvSpPr txBox="1"/>
          <p:nvPr/>
        </p:nvSpPr>
        <p:spPr>
          <a:xfrm>
            <a:off x="571500" y="17975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828DD-11DC-434E-9474-F6971F64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21" y="1731493"/>
            <a:ext cx="1092179" cy="476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30753-9002-FC4F-9372-F5E168175DC4}"/>
              </a:ext>
            </a:extLst>
          </p:cNvPr>
          <p:cNvSpPr txBox="1"/>
          <p:nvPr/>
        </p:nvSpPr>
        <p:spPr>
          <a:xfrm>
            <a:off x="5828414" y="159762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5567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97C1C-A41D-A344-BC32-2C19136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( 4 / 10 )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2CA34-B220-9444-A5BE-17D06B78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9" y="1096456"/>
            <a:ext cx="6296578" cy="525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7A0C0-14A9-5E48-AE21-D7F27556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348" y="1142473"/>
            <a:ext cx="1518227" cy="432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A61C0-DB4E-9546-95AB-DAF38673D6C8}"/>
              </a:ext>
            </a:extLst>
          </p:cNvPr>
          <p:cNvSpPr txBox="1"/>
          <p:nvPr/>
        </p:nvSpPr>
        <p:spPr>
          <a:xfrm>
            <a:off x="9981946" y="1117743"/>
            <a:ext cx="365272" cy="3357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ko-KR" altLang="en-US" dirty="0"/>
              <a:t>*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88685-0720-5F40-B4BB-A0720468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717" y="2413103"/>
            <a:ext cx="398843" cy="3778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A49005-6702-0444-A9E5-389453267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095" y="2418351"/>
            <a:ext cx="314876" cy="367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1D98E9-2667-7840-A28A-8D3348C16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411" y="2413103"/>
            <a:ext cx="314876" cy="377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D26F0C-9923-A04D-AC81-132E51CB3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348" y="2461635"/>
            <a:ext cx="430331" cy="27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8818F-24C1-AF43-9589-CFC1D00A369B}"/>
                  </a:ext>
                </a:extLst>
              </p:cNvPr>
              <p:cNvSpPr txBox="1"/>
              <p:nvPr/>
            </p:nvSpPr>
            <p:spPr>
              <a:xfrm>
                <a:off x="9035310" y="2461635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38818F-24C1-AF43-9589-CFC1D00A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310" y="2461635"/>
                <a:ext cx="12984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C03AC9C0-CA2A-CF48-BA18-45A02634E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153" y="3030166"/>
            <a:ext cx="391210" cy="248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846F8B-FE6C-2049-AD00-FF82D39E5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5388" y="2989834"/>
            <a:ext cx="789359" cy="303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88D490-382E-BF4F-82F7-FEA3EF147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225" y="2952123"/>
            <a:ext cx="314876" cy="377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4EA467-A757-104B-81D7-AD221A8043B8}"/>
                  </a:ext>
                </a:extLst>
              </p:cNvPr>
              <p:cNvSpPr txBox="1"/>
              <p:nvPr/>
            </p:nvSpPr>
            <p:spPr>
              <a:xfrm>
                <a:off x="9652819" y="2990716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4EA467-A757-104B-81D7-AD221A804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819" y="2990716"/>
                <a:ext cx="12984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B373AD-D0FD-EE41-9335-F0EFA88509EC}"/>
              </a:ext>
            </a:extLst>
          </p:cNvPr>
          <p:cNvSpPr txBox="1"/>
          <p:nvPr/>
        </p:nvSpPr>
        <p:spPr>
          <a:xfrm>
            <a:off x="8508391" y="2939551"/>
            <a:ext cx="1185504" cy="406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 (             )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AE471B-48DE-6541-ABD9-94EB9CE9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152" y="3483549"/>
            <a:ext cx="314876" cy="3673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430308-8AF2-454D-8688-7C0C867F0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285" y="3478301"/>
            <a:ext cx="314876" cy="3778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E28FBE-DF9B-A149-851B-893990C2A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092" y="3561856"/>
            <a:ext cx="391210" cy="2480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FCBF3E-3815-A540-8C3B-AC84C78A75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534" y="3934337"/>
            <a:ext cx="200376" cy="3530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C5FE1A-582A-124F-AA33-353FA0D908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2376" y="3943265"/>
            <a:ext cx="251901" cy="2938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ADE0F8F-30F1-784E-9E97-3CF432463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56" y="3925954"/>
            <a:ext cx="314876" cy="377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56C11E-B0C6-C242-9150-C29596DEB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9579" y="3914877"/>
            <a:ext cx="305335" cy="4102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E913BB5-C10C-C640-81C9-2D1AEBC7B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3732" y="3935336"/>
            <a:ext cx="251901" cy="29388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53A970-F177-0944-BAC0-35976D278F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2193" y="3497598"/>
            <a:ext cx="251901" cy="2938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857D61-E510-2847-87DA-2FC5923EE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339" y="4024182"/>
            <a:ext cx="391210" cy="248085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C0749BF-BAB7-A340-8A7F-87F2EE409976}"/>
              </a:ext>
            </a:extLst>
          </p:cNvPr>
          <p:cNvSpPr/>
          <p:nvPr/>
        </p:nvSpPr>
        <p:spPr>
          <a:xfrm>
            <a:off x="853736" y="2803039"/>
            <a:ext cx="4245043" cy="393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22AF2-1089-8F45-BF71-B0EE24FBD3A0}"/>
              </a:ext>
            </a:extLst>
          </p:cNvPr>
          <p:cNvSpPr txBox="1"/>
          <p:nvPr/>
        </p:nvSpPr>
        <p:spPr>
          <a:xfrm>
            <a:off x="7207987" y="482822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위와 같이 순환 구조의 </a:t>
            </a:r>
            <a:r>
              <a:rPr kumimoji="1" lang="ko-KR" altLang="en-US" dirty="0" err="1"/>
              <a:t>유한체</a:t>
            </a:r>
            <a:r>
              <a:rPr kumimoji="1" lang="ko-KR" altLang="en-US" dirty="0"/>
              <a:t> 원소 형성</a:t>
            </a:r>
          </a:p>
        </p:txBody>
      </p:sp>
    </p:spTree>
    <p:extLst>
      <p:ext uri="{BB962C8B-B14F-4D97-AF65-F5344CB8AC3E}">
        <p14:creationId xmlns:p14="http://schemas.microsoft.com/office/powerpoint/2010/main" val="209850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BCA91-54DC-E949-8C11-73F40558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( 5 / 10 )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2E15ED-960D-164B-A0F7-DDEE3767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1" y="1451323"/>
            <a:ext cx="3215158" cy="401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F2D71-02AE-FC4F-9010-AAC2413CDA9C}"/>
                  </a:ext>
                </a:extLst>
              </p:cNvPr>
              <p:cNvSpPr txBox="1"/>
              <p:nvPr/>
            </p:nvSpPr>
            <p:spPr>
              <a:xfrm>
                <a:off x="276979" y="4262332"/>
                <a:ext cx="12008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2.   </a:t>
                </a:r>
                <a:r>
                  <a:rPr kumimoji="1" lang="ko-KR" altLang="en-US" dirty="0"/>
                  <a:t>위와 같은 </a:t>
                </a:r>
                <a:r>
                  <a:rPr kumimoji="1" lang="ko-KR" altLang="en-US" dirty="0" err="1"/>
                  <a:t>유한체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	  </a:t>
                </a:r>
                <a:r>
                  <a:rPr kumimoji="1" lang="ko-KR" altLang="en-US" dirty="0"/>
                  <a:t>의 원소에서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ko-KR" altLang="en-US" dirty="0"/>
                  <a:t>개의 원소를 순서대로 선택하여 </a:t>
                </a:r>
                <a:r>
                  <a:rPr kumimoji="1" lang="en-US" altLang="ko-KR" dirty="0"/>
                  <a:t>subset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r>
                  <a:rPr kumimoji="1" lang="ko-KR" altLang="en-US" dirty="0"/>
                  <a:t>을 구성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0F2D71-02AE-FC4F-9010-AAC2413C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9" y="4262332"/>
                <a:ext cx="12008095" cy="369332"/>
              </a:xfrm>
              <a:prstGeom prst="rect">
                <a:avLst/>
              </a:prstGeom>
              <a:blipFill>
                <a:blip r:embed="rId4"/>
                <a:stretch>
                  <a:fillRect l="-423" t="-10345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F8B1D2-7B06-1946-BF35-5E3DDF5B07A7}"/>
                  </a:ext>
                </a:extLst>
              </p:cNvPr>
              <p:cNvSpPr txBox="1"/>
              <p:nvPr/>
            </p:nvSpPr>
            <p:spPr>
              <a:xfrm>
                <a:off x="286308" y="2855556"/>
                <a:ext cx="7185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1.   Bob</a:t>
                </a:r>
                <a:r>
                  <a:rPr kumimoji="1" lang="ko-KR" altLang="en-US" dirty="0"/>
                  <a:t>은 개인키로 </a:t>
                </a:r>
                <a:r>
                  <a:rPr kumimoji="1" lang="en-US" altLang="ko-KR" dirty="0"/>
                  <a:t>monic &amp; irreducible </a:t>
                </a:r>
                <a:r>
                  <a:rPr kumimoji="1" lang="ko-KR" altLang="en-US" dirty="0"/>
                  <a:t>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차 다항식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R" altLang="en-US" dirty="0"/>
                  <a:t>를 생성</a:t>
                </a:r>
                <a:r>
                  <a:rPr kumimoji="1" lang="en-US" altLang="ko-KR" dirty="0"/>
                  <a:t>,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F8B1D2-7B06-1946-BF35-5E3DDF5B0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08" y="2855556"/>
                <a:ext cx="7185750" cy="369332"/>
              </a:xfrm>
              <a:prstGeom prst="rect">
                <a:avLst/>
              </a:prstGeom>
              <a:blipFill>
                <a:blip r:embed="rId5"/>
                <a:stretch>
                  <a:fillRect l="-707" t="-6667" r="-530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A1440-2C56-7141-8214-CA6DBCF3EB0F}"/>
                  </a:ext>
                </a:extLst>
              </p:cNvPr>
              <p:cNvSpPr txBox="1"/>
              <p:nvPr/>
            </p:nvSpPr>
            <p:spPr>
              <a:xfrm>
                <a:off x="7260952" y="2855556"/>
                <a:ext cx="4782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이 때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는 최대로 수정할 수 있는 오류의 개수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A1440-2C56-7141-8214-CA6DBCF3E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952" y="2855556"/>
                <a:ext cx="4782912" cy="369332"/>
              </a:xfrm>
              <a:prstGeom prst="rect">
                <a:avLst/>
              </a:prstGeom>
              <a:blipFill>
                <a:blip r:embed="rId6"/>
                <a:stretch>
                  <a:fillRect l="-1061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6162-AC32-4E45-981F-F28281C3DAF5}"/>
                  </a:ext>
                </a:extLst>
              </p:cNvPr>
              <p:cNvSpPr txBox="1"/>
              <p:nvPr/>
            </p:nvSpPr>
            <p:spPr>
              <a:xfrm>
                <a:off x="608516" y="3418622"/>
                <a:ext cx="557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sym typeface="Wingdings" pitchFamily="2" charset="2"/>
                  </a:rPr>
                  <a:t> </a:t>
                </a:r>
                <a:r>
                  <a:rPr kumimoji="1" lang="ko-KR" altLang="en-US" dirty="0">
                    <a:sym typeface="Wingdings" pitchFamily="2" charset="2"/>
                  </a:rPr>
                  <a:t>최대 </a:t>
                </a:r>
                <a:r>
                  <a:rPr kumimoji="1" lang="en-US" altLang="ko-KR" dirty="0">
                    <a:sym typeface="Wingdings" pitchFamily="2" charset="2"/>
                  </a:rPr>
                  <a:t>2</a:t>
                </a:r>
                <a:r>
                  <a:rPr kumimoji="1" lang="ko-KR" altLang="en-US" dirty="0">
                    <a:sym typeface="Wingdings" pitchFamily="2" charset="2"/>
                  </a:rPr>
                  <a:t>개의 오류 수정 가능</a:t>
                </a:r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26162-AC32-4E45-981F-F28281C3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6" y="3418622"/>
                <a:ext cx="5575852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D54C2AA6-6444-AE4E-B1BC-897A3413B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603" y="4279277"/>
            <a:ext cx="659245" cy="34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891733-079B-174F-A7D0-C81B1672F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286" y="4940085"/>
            <a:ext cx="3488634" cy="331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0C16A-FA57-0A45-AC6A-DABFE5C29576}"/>
                  </a:ext>
                </a:extLst>
              </p:cNvPr>
              <p:cNvSpPr txBox="1"/>
              <p:nvPr/>
            </p:nvSpPr>
            <p:spPr>
              <a:xfrm>
                <a:off x="5137908" y="4921376"/>
                <a:ext cx="986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= 16)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0C16A-FA57-0A45-AC6A-DABFE5C2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08" y="4921376"/>
                <a:ext cx="986167" cy="369332"/>
              </a:xfrm>
              <a:prstGeom prst="rect">
                <a:avLst/>
              </a:prstGeom>
              <a:blipFill>
                <a:blip r:embed="rId10"/>
                <a:stretch>
                  <a:fillRect l="-5128" t="-6667" r="-512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95CD2D4-4D83-674A-8553-309202EC9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681" y="2114747"/>
            <a:ext cx="2983540" cy="424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23DEA-5CBA-DB40-96CD-AC3D682773FE}"/>
              </a:ext>
            </a:extLst>
          </p:cNvPr>
          <p:cNvSpPr txBox="1"/>
          <p:nvPr/>
        </p:nvSpPr>
        <p:spPr>
          <a:xfrm>
            <a:off x="357533" y="2136582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3"/>
            <a:r>
              <a:rPr kumimoji="1" lang="ko-KR" altLang="en-US" dirty="0"/>
              <a:t>                   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정의할 수 있음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596A19D-28F1-EB4F-BE53-14C7ED799DBC}"/>
              </a:ext>
            </a:extLst>
          </p:cNvPr>
          <p:cNvSpPr/>
          <p:nvPr/>
        </p:nvSpPr>
        <p:spPr>
          <a:xfrm>
            <a:off x="417342" y="2272962"/>
            <a:ext cx="62427" cy="63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6BC5B-DBE9-C942-B4D1-89FDA95D688A}"/>
                  </a:ext>
                </a:extLst>
              </p:cNvPr>
              <p:cNvSpPr txBox="1"/>
              <p:nvPr/>
            </p:nvSpPr>
            <p:spPr>
              <a:xfrm>
                <a:off x="9034393" y="3313301"/>
                <a:ext cx="2871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message x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dirty="0"/>
                  <a:t> = codeword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6BC5B-DBE9-C942-B4D1-89FDA95D6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93" y="3313301"/>
                <a:ext cx="2871299" cy="369332"/>
              </a:xfrm>
              <a:prstGeom prst="rect">
                <a:avLst/>
              </a:prstGeom>
              <a:blipFill>
                <a:blip r:embed="rId12"/>
                <a:stretch>
                  <a:fillRect l="-1322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34352C-6AF4-E54A-BD2A-D8969F2478ED}"/>
              </a:ext>
            </a:extLst>
          </p:cNvPr>
          <p:cNvSpPr txBox="1"/>
          <p:nvPr/>
        </p:nvSpPr>
        <p:spPr>
          <a:xfrm>
            <a:off x="8897176" y="322461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28140-9098-CA48-BCA7-CBE645EDD889}"/>
                  </a:ext>
                </a:extLst>
              </p:cNvPr>
              <p:cNvSpPr txBox="1"/>
              <p:nvPr/>
            </p:nvSpPr>
            <p:spPr>
              <a:xfrm>
                <a:off x="9034393" y="3682633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parity-check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28140-9098-CA48-BCA7-CBE645ED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93" y="3682633"/>
                <a:ext cx="1659429" cy="369332"/>
              </a:xfrm>
              <a:prstGeom prst="rect">
                <a:avLst/>
              </a:prstGeom>
              <a:blipFill>
                <a:blip r:embed="rId13"/>
                <a:stretch>
                  <a:fillRect l="-2273" t="-333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10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4F638BD6-C5EA-D544-9264-052FD5FE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20" y="5278359"/>
            <a:ext cx="901700" cy="482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755B15-12E0-7C4E-8DEF-3BBDF45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( 6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B6115-08C5-704C-BD03-9D2D8425579C}"/>
                  </a:ext>
                </a:extLst>
              </p:cNvPr>
              <p:cNvSpPr txBox="1"/>
              <p:nvPr/>
            </p:nvSpPr>
            <p:spPr>
              <a:xfrm>
                <a:off x="730785" y="1354298"/>
                <a:ext cx="6776214" cy="403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 startAt="3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16)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𝑝𝑎𝑟𝑖𝑡𝑦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행렬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 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</a:t>
                </a:r>
                <a:r>
                  <a:rPr kumimoji="1" lang="en-US" altLang="ko-KR" dirty="0"/>
                  <a:t>, 	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B6115-08C5-704C-BD03-9D2D8425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85" y="1354298"/>
                <a:ext cx="6776214" cy="403187"/>
              </a:xfrm>
              <a:prstGeom prst="rect">
                <a:avLst/>
              </a:prstGeom>
              <a:blipFill>
                <a:blip r:embed="rId3"/>
                <a:stretch>
                  <a:fillRect l="-375" t="-6250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1A62DB2-57BA-204D-A31F-4A9D7B38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05" y="2003724"/>
            <a:ext cx="1302442" cy="2741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909E51-E1F4-8742-AF53-F11BAF11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700" y="2288385"/>
            <a:ext cx="597451" cy="317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4C7878-51AA-DC47-A47A-A9DFCC55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489" y="1979764"/>
            <a:ext cx="715818" cy="340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B72CB-F44C-4C42-B3BF-89393C6BF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73" y="2295900"/>
            <a:ext cx="715818" cy="340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BCB704-9718-6445-B114-1EA3C11AF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880" y="1985318"/>
            <a:ext cx="123825" cy="3323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4AE293-01EB-854E-8CFE-CA7757437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180" y="2299218"/>
            <a:ext cx="123825" cy="332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01FE4-EF63-BB4D-9E56-C1865E831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88" y="3565643"/>
            <a:ext cx="2022840" cy="333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8368D0-9021-8B4A-8127-6333FF1DD962}"/>
                  </a:ext>
                </a:extLst>
              </p:cNvPr>
              <p:cNvSpPr/>
              <p:nvPr/>
            </p:nvSpPr>
            <p:spPr>
              <a:xfrm>
                <a:off x="6196494" y="3126486"/>
                <a:ext cx="2099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8368D0-9021-8B4A-8127-6333FF1DD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94" y="3126486"/>
                <a:ext cx="209993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9C712FC3-0D5B-6E4C-B8B1-509ED57F7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8410" y="3992262"/>
            <a:ext cx="3488634" cy="331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33D0A7-B5E0-4146-8B05-5994178CA8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7" y="1953106"/>
            <a:ext cx="946285" cy="5950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6A9A6E-333B-8B47-BEEA-962260125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943" y="1946185"/>
            <a:ext cx="650744" cy="309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D2404-ED49-984D-95D1-66CD68D8C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42" y="2275520"/>
            <a:ext cx="650744" cy="3096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D5295C-D58E-8A45-86F9-082B4EA41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4333" y="2312671"/>
            <a:ext cx="86025" cy="2365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018C95-30FF-E543-A304-631756723E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591" y="1941988"/>
            <a:ext cx="775207" cy="666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FA5809-3359-4248-A1B5-F57158F345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3588" y="1921853"/>
            <a:ext cx="1002417" cy="3289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BBCEC9-0BC0-D749-9626-09BE7B4BB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784" y="1937220"/>
            <a:ext cx="650744" cy="3096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CF4412-4429-4C4B-B8C3-0DED872F1C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552" y="2071667"/>
            <a:ext cx="80818" cy="1500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D8F325-10D1-3546-B68D-554FA64180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1118" y="2405846"/>
            <a:ext cx="80818" cy="1500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9B999C-7F0F-0E43-9206-26A63F0681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7239" y="2068736"/>
            <a:ext cx="95417" cy="1526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47E305-0EDA-034F-8416-E6A93077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495" y="2264570"/>
            <a:ext cx="650744" cy="2875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4760B0-AAB2-9B4A-BF44-A092DAE8F8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4086" y="2301721"/>
            <a:ext cx="86025" cy="219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468162-7638-924A-9B8F-8D927594B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0871" y="2394896"/>
            <a:ext cx="80818" cy="1393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81A0FB-80D4-8F4A-9C3F-61A46B2B62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0871" y="2375212"/>
            <a:ext cx="95417" cy="1526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6F4E2D8-0BFC-FA43-96F3-FCBEF47DED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4457" y="1992980"/>
            <a:ext cx="403953" cy="5116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BD2596-5144-A74D-98AD-BFD4C9878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8463" y="1918904"/>
            <a:ext cx="1415107" cy="6037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080614-C588-6045-8004-D4D00A61F3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98676" y="2050649"/>
            <a:ext cx="167079" cy="1397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0FDA8C-0487-EA48-B991-934E90556F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23359" y="2358182"/>
            <a:ext cx="167079" cy="13973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0DA180-EAA1-6940-BEDC-68BDB3314F02}"/>
              </a:ext>
            </a:extLst>
          </p:cNvPr>
          <p:cNvSpPr/>
          <p:nvPr/>
        </p:nvSpPr>
        <p:spPr>
          <a:xfrm>
            <a:off x="9582215" y="1886706"/>
            <a:ext cx="101355" cy="16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7FB6FD-25CC-B649-A9CA-49DE6397ACC0}"/>
              </a:ext>
            </a:extLst>
          </p:cNvPr>
          <p:cNvSpPr/>
          <p:nvPr/>
        </p:nvSpPr>
        <p:spPr>
          <a:xfrm>
            <a:off x="9406898" y="2203049"/>
            <a:ext cx="101355" cy="16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72CC101-1A5C-844E-841C-43E7BB7350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64327" y="1930470"/>
            <a:ext cx="97153" cy="26413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8A65FD2-402A-9D44-986D-79B96D3252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3142" y="2255813"/>
            <a:ext cx="97153" cy="26413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A0B5116-1625-C940-81F5-47DF84FC97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43607" y="1896613"/>
            <a:ext cx="152646" cy="6163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4159506-9014-B949-B50A-136D5DF859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07938" y="3981032"/>
            <a:ext cx="2932545" cy="381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3B02B8F-ECB9-5D46-9632-C35EA87069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5415" y="3215457"/>
            <a:ext cx="486626" cy="3244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AF61E0-CB92-9544-9501-06663242CE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27640" y="3169625"/>
            <a:ext cx="2783652" cy="3706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EB9B400-4D77-0048-84B3-06F178AD1B76}"/>
              </a:ext>
            </a:extLst>
          </p:cNvPr>
          <p:cNvSpPr txBox="1"/>
          <p:nvPr/>
        </p:nvSpPr>
        <p:spPr>
          <a:xfrm>
            <a:off x="5962083" y="30077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EFEAC6-6B0E-BA47-9E99-FDFB3A5B36C9}"/>
              </a:ext>
            </a:extLst>
          </p:cNvPr>
          <p:cNvSpPr/>
          <p:nvPr/>
        </p:nvSpPr>
        <p:spPr>
          <a:xfrm>
            <a:off x="4573013" y="1907026"/>
            <a:ext cx="1419806" cy="360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737160-D9CB-F044-8B5D-018D84D59B21}"/>
              </a:ext>
            </a:extLst>
          </p:cNvPr>
          <p:cNvSpPr/>
          <p:nvPr/>
        </p:nvSpPr>
        <p:spPr>
          <a:xfrm>
            <a:off x="940877" y="3198579"/>
            <a:ext cx="659444" cy="365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8461D1B-5373-B54A-9AFB-8A8F091DF69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8220" y="5121170"/>
            <a:ext cx="9447518" cy="796979"/>
          </a:xfrm>
          <a:prstGeom prst="rect">
            <a:avLst/>
          </a:prstGeom>
        </p:spPr>
      </p:pic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4513789C-B655-8248-9446-AD3415AC1D93}"/>
              </a:ext>
            </a:extLst>
          </p:cNvPr>
          <p:cNvSpPr/>
          <p:nvPr/>
        </p:nvSpPr>
        <p:spPr>
          <a:xfrm>
            <a:off x="3292187" y="2139444"/>
            <a:ext cx="344221" cy="2154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4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/>
              <a:t>McEliece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/>
              <a:t>BIKE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0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591B7-4B08-BF4A-B32C-29B7281D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( 7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4224-3273-BF4E-BA43-9C26679F74B2}"/>
                  </a:ext>
                </a:extLst>
              </p:cNvPr>
              <p:cNvSpPr txBox="1"/>
              <p:nvPr/>
            </p:nvSpPr>
            <p:spPr>
              <a:xfrm>
                <a:off x="531845" y="1371600"/>
                <a:ext cx="7571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4. </a:t>
                </a:r>
                <a:r>
                  <a:rPr kumimoji="1" lang="ko-KR" altLang="en-US" dirty="0"/>
                  <a:t>앞서 생성한 </a:t>
                </a:r>
                <a:r>
                  <a:rPr kumimoji="1" lang="en-US" altLang="ko-KR" dirty="0"/>
                  <a:t>parity-check </a:t>
                </a:r>
                <a:r>
                  <a:rPr kumimoji="1" lang="ko-KR" altLang="en-US" dirty="0"/>
                  <a:t>행렬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각 원소에 해당하는 </a:t>
                </a:r>
                <a:r>
                  <a:rPr kumimoji="1" lang="en-US" altLang="ko-KR" dirty="0"/>
                  <a:t>bit </a:t>
                </a:r>
                <a:r>
                  <a:rPr kumimoji="1" lang="ko-KR" altLang="en-US" dirty="0"/>
                  <a:t>로 변환</a:t>
                </a:r>
                <a:r>
                  <a:rPr kumimoji="1" lang="en-US" altLang="ko-KR" dirty="0"/>
                  <a:t>	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4224-3273-BF4E-BA43-9C26679F7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5" y="1371600"/>
                <a:ext cx="7571303" cy="369332"/>
              </a:xfrm>
              <a:prstGeom prst="rect">
                <a:avLst/>
              </a:prstGeom>
              <a:blipFill>
                <a:blip r:embed="rId2"/>
                <a:stretch>
                  <a:fillRect l="-670" t="-6897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AEBEFF5-AA16-DD4F-8891-305E9EB60DDF}"/>
              </a:ext>
            </a:extLst>
          </p:cNvPr>
          <p:cNvSpPr/>
          <p:nvPr/>
        </p:nvSpPr>
        <p:spPr>
          <a:xfrm>
            <a:off x="4643883" y="2767458"/>
            <a:ext cx="475862" cy="5008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71FE0A-8116-B14A-87B9-CDA6AC087B11}"/>
              </a:ext>
            </a:extLst>
          </p:cNvPr>
          <p:cNvSpPr/>
          <p:nvPr/>
        </p:nvSpPr>
        <p:spPr>
          <a:xfrm>
            <a:off x="1539552" y="4441371"/>
            <a:ext cx="251926" cy="24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2C5A1A-49F5-9046-8304-F55180D3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85" y="1920158"/>
            <a:ext cx="9447518" cy="796979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9C70218-F15F-2F48-8D1F-011F3E0E0A31}"/>
              </a:ext>
            </a:extLst>
          </p:cNvPr>
          <p:cNvSpPr/>
          <p:nvPr/>
        </p:nvSpPr>
        <p:spPr>
          <a:xfrm>
            <a:off x="1082350" y="1951541"/>
            <a:ext cx="429209" cy="6703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520884-3C7E-BB4B-BA2E-381AAE6F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58" y="3318580"/>
            <a:ext cx="7570273" cy="289245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82F520B-1212-B249-82E9-AC9F01BE6627}"/>
              </a:ext>
            </a:extLst>
          </p:cNvPr>
          <p:cNvSpPr/>
          <p:nvPr/>
        </p:nvSpPr>
        <p:spPr>
          <a:xfrm>
            <a:off x="2109340" y="3359913"/>
            <a:ext cx="304802" cy="28301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63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8DDB7-6220-3E4B-B5CC-F7642B6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( 8 / 10 )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D98C0-EF86-264A-8265-D7F21DBD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1297063"/>
            <a:ext cx="5807300" cy="484683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55EAD29-13CA-DD41-BA1A-48D8BCEED143}"/>
              </a:ext>
            </a:extLst>
          </p:cNvPr>
          <p:cNvSpPr/>
          <p:nvPr/>
        </p:nvSpPr>
        <p:spPr>
          <a:xfrm>
            <a:off x="2808515" y="5777095"/>
            <a:ext cx="5934270" cy="3624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78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3084E-1217-5A47-85B2-7736C063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( 9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8350-1D3C-364A-940B-A76C5DD32019}"/>
                  </a:ext>
                </a:extLst>
              </p:cNvPr>
              <p:cNvSpPr txBox="1"/>
              <p:nvPr/>
            </p:nvSpPr>
            <p:spPr>
              <a:xfrm>
                <a:off x="559836" y="1351073"/>
                <a:ext cx="11299371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5.   </a:t>
                </a:r>
                <a:r>
                  <a:rPr kumimoji="1" lang="ko-KR" altLang="en-US" dirty="0"/>
                  <a:t>앞서 생성한 </a:t>
                </a:r>
                <a:r>
                  <a:rPr kumimoji="1" lang="en-US" altLang="ko-KR" dirty="0"/>
                  <a:t>parity-check </a:t>
                </a:r>
                <a:r>
                  <a:rPr kumimoji="1" lang="ko-KR" altLang="en-US" dirty="0"/>
                  <a:t>행렬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가우스 소거</a:t>
                </a:r>
                <a:r>
                  <a:rPr kumimoji="1" lang="en-US" altLang="ko-KR" dirty="0"/>
                  <a:t>(Gaussian elimination)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수행하여 </a:t>
                </a:r>
                <a:endParaRPr kumimoji="1" lang="en-US" altLang="ko-KR" dirty="0"/>
              </a:p>
              <a:p>
                <a:endParaRPr kumimoji="1" lang="en-US" altLang="ko-KR" sz="700" dirty="0"/>
              </a:p>
              <a:p>
                <a:r>
                  <a:rPr kumimoji="1" lang="ko-KR" altLang="en-US" dirty="0"/>
                  <a:t>      </a:t>
                </a:r>
                <a:r>
                  <a:rPr kumimoji="1" lang="ko-KR" altLang="en-US" dirty="0" err="1"/>
                  <a:t>아래과</a:t>
                </a:r>
                <a:r>
                  <a:rPr kumimoji="1" lang="ko-KR" altLang="en-US" dirty="0"/>
                  <a:t> 같이 </a:t>
                </a:r>
                <a:r>
                  <a:rPr kumimoji="1" lang="en-US" altLang="ko-KR" dirty="0"/>
                  <a:t>systematic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form 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변환   </a:t>
                </a:r>
                <a:r>
                  <a:rPr kumimoji="1" lang="en-US" altLang="ko-KR" dirty="0">
                    <a:sym typeface="Wingdings" pitchFamily="2" charset="2"/>
                  </a:rPr>
                  <a:t>   </a:t>
                </a:r>
                <a:r>
                  <a:rPr kumimoji="1" lang="ko-KR" altLang="en-US" dirty="0">
                    <a:sym typeface="Wingdings" pitchFamily="2" charset="2"/>
                  </a:rPr>
                  <a:t>후에 </a:t>
                </a:r>
                <a:r>
                  <a:rPr kumimoji="1" lang="en-US" altLang="ko-KR" dirty="0">
                    <a:sym typeface="Wingdings" pitchFamily="2" charset="2"/>
                  </a:rPr>
                  <a:t>Decapsulation </a:t>
                </a:r>
                <a:r>
                  <a:rPr kumimoji="1" lang="ko-KR" altLang="en-US" dirty="0">
                    <a:sym typeface="Wingdings" pitchFamily="2" charset="2"/>
                  </a:rPr>
                  <a:t>시 사용됨</a:t>
                </a:r>
                <a:r>
                  <a:rPr kumimoji="1" lang="en-US" altLang="ko-KR" dirty="0"/>
                  <a:t>			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F08350-1D3C-364A-940B-A76C5DD3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36" y="1351073"/>
                <a:ext cx="11299371" cy="754053"/>
              </a:xfrm>
              <a:prstGeom prst="rect">
                <a:avLst/>
              </a:prstGeom>
              <a:blipFill>
                <a:blip r:embed="rId2"/>
                <a:stretch>
                  <a:fillRect l="-449" t="-16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BEFBA11-FA29-CF48-B3DE-3557B30E9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367" y="2412914"/>
            <a:ext cx="1529748" cy="45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6D49A56-5CA1-3043-9D04-4A7B6004B4EF}"/>
                  </a:ext>
                </a:extLst>
              </p:cNvPr>
              <p:cNvSpPr/>
              <p:nvPr/>
            </p:nvSpPr>
            <p:spPr>
              <a:xfrm>
                <a:off x="2646023" y="2412914"/>
                <a:ext cx="423834" cy="492443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600" i="1" dirty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6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6D49A56-5CA1-3043-9D04-4A7B6004B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023" y="2412914"/>
                <a:ext cx="423834" cy="492443"/>
              </a:xfrm>
              <a:prstGeom prst="rect">
                <a:avLst/>
              </a:prstGeom>
              <a:blipFill>
                <a:blip r:embed="rId4"/>
                <a:stretch>
                  <a:fillRect l="-2857" r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B412925-A373-A241-AB17-BA3648B1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13" y="3021512"/>
            <a:ext cx="5638670" cy="2241631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BA9C174-9A11-A24F-BC35-0B776B38FD86}"/>
              </a:ext>
            </a:extLst>
          </p:cNvPr>
          <p:cNvSpPr/>
          <p:nvPr/>
        </p:nvSpPr>
        <p:spPr>
          <a:xfrm>
            <a:off x="6980310" y="2961344"/>
            <a:ext cx="2490264" cy="23577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1C0BF8C-5C34-7B44-9E2D-7E4E86B55F78}"/>
              </a:ext>
            </a:extLst>
          </p:cNvPr>
          <p:cNvSpPr/>
          <p:nvPr/>
        </p:nvSpPr>
        <p:spPr>
          <a:xfrm>
            <a:off x="8644271" y="2422245"/>
            <a:ext cx="807641" cy="422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3C6B416-27A4-BA47-8127-952519331D32}"/>
              </a:ext>
            </a:extLst>
          </p:cNvPr>
          <p:cNvSpPr/>
          <p:nvPr/>
        </p:nvSpPr>
        <p:spPr>
          <a:xfrm>
            <a:off x="9601200" y="2412914"/>
            <a:ext cx="317241" cy="4318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1F21FC0-E8DD-E142-A9DB-ABEDC8AB70A5}"/>
              </a:ext>
            </a:extLst>
          </p:cNvPr>
          <p:cNvSpPr/>
          <p:nvPr/>
        </p:nvSpPr>
        <p:spPr>
          <a:xfrm>
            <a:off x="9516451" y="2929888"/>
            <a:ext cx="2417402" cy="235778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94D0FF-CA30-D943-A057-8D4CC3B72CA1}"/>
                  </a:ext>
                </a:extLst>
              </p:cNvPr>
              <p:cNvSpPr txBox="1"/>
              <p:nvPr/>
            </p:nvSpPr>
            <p:spPr>
              <a:xfrm>
                <a:off x="7389071" y="5354767"/>
                <a:ext cx="2118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 Identity-matrix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94D0FF-CA30-D943-A057-8D4CC3B7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71" y="5354767"/>
                <a:ext cx="2118049" cy="646331"/>
              </a:xfrm>
              <a:prstGeom prst="rect">
                <a:avLst/>
              </a:prstGeom>
              <a:blipFill>
                <a:blip r:embed="rId6"/>
                <a:stretch>
                  <a:fillRect l="-595" t="-384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60C527-71BD-F446-8F5F-1FA06153F939}"/>
              </a:ext>
            </a:extLst>
          </p:cNvPr>
          <p:cNvSpPr/>
          <p:nvPr/>
        </p:nvSpPr>
        <p:spPr>
          <a:xfrm>
            <a:off x="6497325" y="3928185"/>
            <a:ext cx="40857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B28E4E4-463A-4A48-A0A3-72E0A4AF5049}"/>
              </a:ext>
            </a:extLst>
          </p:cNvPr>
          <p:cNvSpPr/>
          <p:nvPr/>
        </p:nvSpPr>
        <p:spPr>
          <a:xfrm>
            <a:off x="5924939" y="3956176"/>
            <a:ext cx="77667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A2DC38-E982-FE4D-8C62-73CEB49F2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36" y="3010245"/>
            <a:ext cx="5237579" cy="9867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CA59E46-DB98-4B46-A887-E0D8C3F6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631" y="3976715"/>
            <a:ext cx="5237579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20C9E-6E3B-8648-A01D-0EAD13BE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lang="en-US" altLang="ko-KR" dirty="0"/>
              <a:t> – Key Generation ( 10 / 10 )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16FEB3-90F4-5947-B13F-800E44052E75}"/>
                  </a:ext>
                </a:extLst>
              </p:cNvPr>
              <p:cNvSpPr txBox="1"/>
              <p:nvPr/>
            </p:nvSpPr>
            <p:spPr>
              <a:xfrm>
                <a:off x="583011" y="1417328"/>
                <a:ext cx="6461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6.          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공개키로 사용</a:t>
                </a:r>
                <a:r>
                  <a:rPr kumimoji="1" lang="en-US" altLang="ko-KR" dirty="0"/>
                  <a:t>,  Bob</a:t>
                </a:r>
                <a:r>
                  <a:rPr kumimoji="1" lang="ko-KR" altLang="en-US" dirty="0"/>
                  <a:t>은 </a:t>
                </a:r>
                <a:r>
                  <a:rPr kumimoji="1" lang="ko-KR" altLang="en-US" dirty="0" err="1"/>
                  <a:t>랜덤하게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생성</a:t>
                </a:r>
                <a:r>
                  <a:rPr kumimoji="1" lang="en-US" altLang="ko-KR" dirty="0"/>
                  <a:t>,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16FEB3-90F4-5947-B13F-800E4405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1" y="1417328"/>
                <a:ext cx="6461128" cy="369332"/>
              </a:xfrm>
              <a:prstGeom prst="rect">
                <a:avLst/>
              </a:prstGeom>
              <a:blipFill>
                <a:blip r:embed="rId2"/>
                <a:stretch>
                  <a:fillRect l="-784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EC1EED-D054-9E42-83AB-8CADE15BB7A2}"/>
              </a:ext>
            </a:extLst>
          </p:cNvPr>
          <p:cNvSpPr txBox="1"/>
          <p:nvPr/>
        </p:nvSpPr>
        <p:spPr>
          <a:xfrm>
            <a:off x="583011" y="2522071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7. 	                                   </a:t>
            </a:r>
            <a:r>
              <a:rPr kumimoji="1" lang="ko-KR" altLang="en-US" dirty="0"/>
              <a:t>그리고</a:t>
            </a:r>
            <a:r>
              <a:rPr kumimoji="1" lang="en-US" altLang="ko-KR" dirty="0"/>
              <a:t>   Bob </a:t>
            </a:r>
            <a:r>
              <a:rPr kumimoji="1" lang="ko-KR" altLang="en-US" dirty="0"/>
              <a:t>의 개인키는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AA8D91-A404-6040-912E-4B67828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10" y="2533744"/>
            <a:ext cx="2639309" cy="379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6005F2-B783-4347-A9D1-B3B2648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66" y="2472928"/>
            <a:ext cx="836645" cy="441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6CC929-46F0-F74F-8B41-A7B428EFEB5C}"/>
                  </a:ext>
                </a:extLst>
              </p:cNvPr>
              <p:cNvSpPr/>
              <p:nvPr/>
            </p:nvSpPr>
            <p:spPr>
              <a:xfrm>
                <a:off x="990464" y="4368769"/>
                <a:ext cx="26436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kumimoji="1" lang="en-US" altLang="ko-K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6CC929-46F0-F74F-8B41-A7B428EFE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64" y="4368769"/>
                <a:ext cx="2643672" cy="461665"/>
              </a:xfrm>
              <a:prstGeom prst="rect">
                <a:avLst/>
              </a:prstGeom>
              <a:blipFill>
                <a:blip r:embed="rId6"/>
                <a:stretch>
                  <a:fillRect l="-478" r="-478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DB23BCD9-4DB8-9C4D-90F2-0690F4AB2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36" y="4935874"/>
            <a:ext cx="4104156" cy="461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2E5B23-B110-BC4C-9359-1CADE9647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419" y="3795538"/>
            <a:ext cx="3204245" cy="2255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346FDC-A1C1-074C-8030-BCE277965E6E}"/>
              </a:ext>
            </a:extLst>
          </p:cNvPr>
          <p:cNvSpPr txBox="1"/>
          <p:nvPr/>
        </p:nvSpPr>
        <p:spPr>
          <a:xfrm>
            <a:off x="411921" y="3312425"/>
            <a:ext cx="2419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Private key 							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83F8E-D4B8-1241-8008-5E0669DA40F1}"/>
                  </a:ext>
                </a:extLst>
              </p:cNvPr>
              <p:cNvSpPr txBox="1"/>
              <p:nvPr/>
            </p:nvSpPr>
            <p:spPr>
              <a:xfrm>
                <a:off x="6978778" y="1407997"/>
                <a:ext cx="2829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dirty="0"/>
                  <a:t> = (</a:t>
                </a:r>
                <a:r>
                  <a:rPr lang="en-US" altLang="ko-KR" dirty="0"/>
                  <a:t>0000000000000000)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83F8E-D4B8-1241-8008-5E0669DA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778" y="1407997"/>
                <a:ext cx="2829557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DBE13F-745C-034A-9CE1-2B01946A8D3C}"/>
                  </a:ext>
                </a:extLst>
              </p:cNvPr>
              <p:cNvSpPr txBox="1"/>
              <p:nvPr/>
            </p:nvSpPr>
            <p:spPr>
              <a:xfrm>
                <a:off x="1000693" y="3899339"/>
                <a:ext cx="34236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2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 sz="2200" dirty="0"/>
                  <a:t> = (</a:t>
                </a:r>
                <a:r>
                  <a:rPr lang="en-US" altLang="ko-KR" sz="2200" dirty="0"/>
                  <a:t>0000000000000000)</a:t>
                </a:r>
                <a:r>
                  <a:rPr kumimoji="1" lang="en-US" altLang="ko-KR" sz="2200" dirty="0"/>
                  <a:t> </a:t>
                </a:r>
                <a:endParaRPr kumimoji="1" lang="ko-KR" alt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DBE13F-745C-034A-9CE1-2B01946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3" y="3899339"/>
                <a:ext cx="3423694" cy="430887"/>
              </a:xfrm>
              <a:prstGeom prst="rect">
                <a:avLst/>
              </a:prstGeom>
              <a:blipFill>
                <a:blip r:embed="rId10"/>
                <a:stretch>
                  <a:fillRect t="-8571" b="-2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81240B-5BFD-2642-89DE-5B22718A33A6}"/>
              </a:ext>
            </a:extLst>
          </p:cNvPr>
          <p:cNvSpPr txBox="1"/>
          <p:nvPr/>
        </p:nvSpPr>
        <p:spPr>
          <a:xfrm>
            <a:off x="6525049" y="3312426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Public key</a:t>
            </a:r>
            <a:endParaRPr kumimoji="1"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0A273-A90A-C94C-90D2-41E61597B0E6}"/>
              </a:ext>
            </a:extLst>
          </p:cNvPr>
          <p:cNvSpPr txBox="1"/>
          <p:nvPr/>
        </p:nvSpPr>
        <p:spPr>
          <a:xfrm>
            <a:off x="7207843" y="1754806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/>
              <a:t>후에 </a:t>
            </a:r>
            <a:r>
              <a:rPr kumimoji="1" lang="en-US" altLang="ko-KR" dirty="0"/>
              <a:t>Encapsulation </a:t>
            </a:r>
            <a:r>
              <a:rPr kumimoji="1" lang="ko-KR" altLang="en-US" dirty="0"/>
              <a:t>시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FDE152-7B47-194F-9745-3CFFFA941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067" y="1352819"/>
            <a:ext cx="489678" cy="47968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56F0BBB-BADA-7541-97AE-D6DF9ACFC78E}"/>
              </a:ext>
            </a:extLst>
          </p:cNvPr>
          <p:cNvCxnSpPr/>
          <p:nvPr/>
        </p:nvCxnSpPr>
        <p:spPr>
          <a:xfrm flipV="1">
            <a:off x="7312618" y="1785895"/>
            <a:ext cx="0" cy="154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0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C3DA-415D-DB4B-9C5A-04BE980D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Encoding ( 1 / 1 )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BDA8E-D4DF-4048-AF5C-0E1334BE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60" y="2290367"/>
            <a:ext cx="2059114" cy="40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2791B-DDD5-3948-B1F9-11954E35B837}"/>
              </a:ext>
            </a:extLst>
          </p:cNvPr>
          <p:cNvSpPr txBox="1"/>
          <p:nvPr/>
        </p:nvSpPr>
        <p:spPr>
          <a:xfrm>
            <a:off x="3386206" y="23095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을 사용하여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13C2C-462E-864E-A20C-044DF1C15362}"/>
                  </a:ext>
                </a:extLst>
              </p:cNvPr>
              <p:cNvSpPr txBox="1"/>
              <p:nvPr/>
            </p:nvSpPr>
            <p:spPr>
              <a:xfrm>
                <a:off x="392256" y="1430377"/>
                <a:ext cx="11249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Alice</a:t>
                </a:r>
                <a:r>
                  <a:rPr kumimoji="1" lang="ko-KR" altLang="en-US" dirty="0"/>
                  <a:t>는 </a:t>
                </a:r>
                <a:r>
                  <a:rPr kumimoji="1" lang="ko-KR" altLang="en-US" dirty="0" err="1"/>
                  <a:t>인코딩</a:t>
                </a:r>
                <a:r>
                  <a:rPr kumimoji="1" lang="ko-KR" altLang="en-US" dirty="0"/>
                  <a:t> 과정에서 두가지 입력 값이 필요 </a:t>
                </a:r>
                <a:r>
                  <a:rPr kumimoji="1" lang="en-US" altLang="ko-KR" dirty="0"/>
                  <a:t>: weight –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인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dirty="0"/>
                  <a:t>  그리고 공개키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013C2C-462E-864E-A20C-044DF1C1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6" y="1430377"/>
                <a:ext cx="11249138" cy="369332"/>
              </a:xfrm>
              <a:prstGeom prst="rect">
                <a:avLst/>
              </a:prstGeom>
              <a:blipFill>
                <a:blip r:embed="rId3"/>
                <a:stretch>
                  <a:fillRect l="-338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5D5E9D-CE0B-7C4D-9E06-F79DF00A1976}"/>
              </a:ext>
            </a:extLst>
          </p:cNvPr>
          <p:cNvSpPr txBox="1"/>
          <p:nvPr/>
        </p:nvSpPr>
        <p:spPr>
          <a:xfrm>
            <a:off x="746218" y="22898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5FCB3-FBAF-B048-BD38-72C537A4A385}"/>
              </a:ext>
            </a:extLst>
          </p:cNvPr>
          <p:cNvSpPr txBox="1"/>
          <p:nvPr/>
        </p:nvSpPr>
        <p:spPr>
          <a:xfrm>
            <a:off x="776749" y="293001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D0CCA9-BBD2-6C4D-88FE-8F7785E0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5" y="2879901"/>
            <a:ext cx="1291124" cy="44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20E13-0EDD-3540-98CA-7B581ABE8DD3}"/>
              </a:ext>
            </a:extLst>
          </p:cNvPr>
          <p:cNvSpPr txBox="1"/>
          <p:nvPr/>
        </p:nvSpPr>
        <p:spPr>
          <a:xfrm>
            <a:off x="2509019" y="293001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4FBD2C-845E-0443-A5A1-BD3ADFB44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57" y="3459207"/>
            <a:ext cx="441325" cy="4090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18D521-F848-214F-95EC-B6837B51B59E}"/>
              </a:ext>
            </a:extLst>
          </p:cNvPr>
          <p:cNvSpPr txBox="1"/>
          <p:nvPr/>
        </p:nvSpPr>
        <p:spPr>
          <a:xfrm>
            <a:off x="1187364" y="348965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return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E9CBD-338A-5A44-8F8D-CDE85F02178E}"/>
              </a:ext>
            </a:extLst>
          </p:cNvPr>
          <p:cNvSpPr txBox="1"/>
          <p:nvPr/>
        </p:nvSpPr>
        <p:spPr>
          <a:xfrm>
            <a:off x="776749" y="3520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C9402-CDA5-FC46-9FB7-1D824F853C7D}"/>
              </a:ext>
            </a:extLst>
          </p:cNvPr>
          <p:cNvSpPr txBox="1"/>
          <p:nvPr/>
        </p:nvSpPr>
        <p:spPr>
          <a:xfrm>
            <a:off x="431584" y="4319080"/>
            <a:ext cx="15359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solidFill>
                  <a:srgbClr val="FF0000"/>
                </a:solidFill>
              </a:rPr>
              <a:t>Challenge</a:t>
            </a:r>
            <a:endParaRPr kumimoji="1" lang="ko-KR" altLang="en-US" sz="2200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9C651C-D0BF-8847-A135-0F36078F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985" y="4851016"/>
            <a:ext cx="1506981" cy="4491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7BFD11-12E7-C641-8D39-1D10601D9B53}"/>
              </a:ext>
            </a:extLst>
          </p:cNvPr>
          <p:cNvSpPr txBox="1"/>
          <p:nvPr/>
        </p:nvSpPr>
        <p:spPr>
          <a:xfrm>
            <a:off x="2757805" y="493088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라는 신드롬 계산 식에서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9701338-11EA-9B48-9AA3-515938F0B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156" y="4833694"/>
            <a:ext cx="543764" cy="4491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6462F0-7F77-FD43-AB37-962B2F376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730" y="4824311"/>
            <a:ext cx="468411" cy="468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55DAAB-F8B4-C74E-902E-BC0AEAC82D6F}"/>
              </a:ext>
            </a:extLst>
          </p:cNvPr>
          <p:cNvSpPr txBox="1"/>
          <p:nvPr/>
        </p:nvSpPr>
        <p:spPr>
          <a:xfrm>
            <a:off x="5978012" y="492595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와         가 주어진다 해도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7B0597E-B28E-A445-9278-43FDBC523185}"/>
                  </a:ext>
                </a:extLst>
              </p:cNvPr>
              <p:cNvSpPr/>
              <p:nvPr/>
            </p:nvSpPr>
            <p:spPr>
              <a:xfrm>
                <a:off x="1163509" y="5424610"/>
                <a:ext cx="4676537" cy="376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low – weight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찾아내기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매우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어려움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7B0597E-B28E-A445-9278-43FDBC523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509" y="5424610"/>
                <a:ext cx="4676537" cy="376578"/>
              </a:xfrm>
              <a:prstGeom prst="rect">
                <a:avLst/>
              </a:prstGeom>
              <a:blipFill>
                <a:blip r:embed="rId9"/>
                <a:stretch>
                  <a:fillRect l="-1084" t="-6452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A96EF-3EB5-8A4C-B606-84AB25504F84}"/>
                  </a:ext>
                </a:extLst>
              </p:cNvPr>
              <p:cNvSpPr txBox="1"/>
              <p:nvPr/>
            </p:nvSpPr>
            <p:spPr>
              <a:xfrm>
                <a:off x="2385269" y="2912827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A96EF-3EB5-8A4C-B606-84AB25504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269" y="2912827"/>
                <a:ext cx="299697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2E3B89-D341-744C-8A25-B9821DE61C78}"/>
                  </a:ext>
                </a:extLst>
              </p:cNvPr>
              <p:cNvSpPr txBox="1"/>
              <p:nvPr/>
            </p:nvSpPr>
            <p:spPr>
              <a:xfrm>
                <a:off x="2578645" y="4847014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2E3B89-D341-744C-8A25-B9821DE6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645" y="4847014"/>
                <a:ext cx="299697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5DE88-5FC3-AE48-BFDA-13E11C6D5B5E}"/>
                  </a:ext>
                </a:extLst>
              </p:cNvPr>
              <p:cNvSpPr txBox="1"/>
              <p:nvPr/>
            </p:nvSpPr>
            <p:spPr>
              <a:xfrm>
                <a:off x="2576947" y="3472873"/>
                <a:ext cx="1365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) – bit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5DE88-5FC3-AE48-BFDA-13E11C6D5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47" y="3472873"/>
                <a:ext cx="1365567" cy="369332"/>
              </a:xfrm>
              <a:prstGeom prst="rect">
                <a:avLst/>
              </a:prstGeom>
              <a:blipFill>
                <a:blip r:embed="rId12"/>
                <a:stretch>
                  <a:fillRect l="-3704" t="-3226" r="-2778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7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D322B-F378-DD42-9078-C789F853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( 1 / 1 )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F6AB6-8C21-1D49-9D60-E32996CF3F00}"/>
              </a:ext>
            </a:extLst>
          </p:cNvPr>
          <p:cNvGrpSpPr/>
          <p:nvPr/>
        </p:nvGrpSpPr>
        <p:grpSpPr>
          <a:xfrm>
            <a:off x="522202" y="2142173"/>
            <a:ext cx="10001929" cy="461573"/>
            <a:chOff x="496111" y="1215166"/>
            <a:chExt cx="10001929" cy="4615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6DD730-1BFA-9246-BE27-001D727E8833}"/>
                </a:ext>
              </a:extLst>
            </p:cNvPr>
            <p:cNvSpPr txBox="1"/>
            <p:nvPr/>
          </p:nvSpPr>
          <p:spPr>
            <a:xfrm>
              <a:off x="496111" y="1264596"/>
              <a:ext cx="5788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Bob </a:t>
              </a:r>
              <a:r>
                <a:rPr kumimoji="1" lang="ko-KR" altLang="en-US" dirty="0"/>
                <a:t>은 수신한</a:t>
              </a:r>
              <a:r>
                <a:rPr kumimoji="1" lang="en-US" altLang="ko-KR" dirty="0"/>
                <a:t>        </a:t>
              </a:r>
              <a:r>
                <a:rPr kumimoji="1" lang="ko-KR" altLang="en-US" dirty="0"/>
                <a:t>  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디코딩하여 </a:t>
              </a:r>
              <a:r>
                <a:rPr kumimoji="1" lang="en-US" altLang="ko-KR" dirty="0"/>
                <a:t>Hamming weight 	 </a:t>
              </a:r>
              <a:endParaRPr kumimoji="1"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48161-E0D0-404C-B5FB-DDFEAC78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4863" y="1215166"/>
              <a:ext cx="441325" cy="4090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591A4D-7754-A848-A1FA-045E8E24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870" y="1232239"/>
              <a:ext cx="1420091" cy="444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00A627-0B5A-A842-BCBF-208066489B34}"/>
                </a:ext>
              </a:extLst>
            </p:cNvPr>
            <p:cNvSpPr txBox="1"/>
            <p:nvPr/>
          </p:nvSpPr>
          <p:spPr>
            <a:xfrm>
              <a:off x="7479265" y="127563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인 벡터      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복구해야 함 </a:t>
              </a:r>
              <a:r>
                <a:rPr kumimoji="1" lang="en-US" altLang="ko-KR" dirty="0"/>
                <a:t>	</a:t>
              </a:r>
              <a:r>
                <a:rPr kumimoji="1" lang="ko-KR" altLang="en-US" dirty="0"/>
                <a:t> 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D40872-E283-1344-BC25-273ECFA0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41" y="1329078"/>
              <a:ext cx="244820" cy="24036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16631DE-904A-6746-9142-5602B32A5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2" y="1446837"/>
            <a:ext cx="1506981" cy="449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6B977-9E25-CA44-BC1D-98DCF15C4AD9}"/>
              </a:ext>
            </a:extLst>
          </p:cNvPr>
          <p:cNvSpPr txBox="1"/>
          <p:nvPr/>
        </p:nvSpPr>
        <p:spPr>
          <a:xfrm>
            <a:off x="2029183" y="152167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이용하여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C7A95-0302-B34A-8E26-62609BEC7DFA}"/>
                  </a:ext>
                </a:extLst>
              </p:cNvPr>
              <p:cNvSpPr txBox="1"/>
              <p:nvPr/>
            </p:nvSpPr>
            <p:spPr>
              <a:xfrm>
                <a:off x="1907042" y="1446837"/>
                <a:ext cx="2996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ko-KR" altLang="en-US" sz="1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C7A95-0302-B34A-8E26-62609BEC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42" y="1446837"/>
                <a:ext cx="29969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7F57FF6-01E1-0544-ACE6-02F3C5E109E6}"/>
              </a:ext>
            </a:extLst>
          </p:cNvPr>
          <p:cNvSpPr txBox="1"/>
          <p:nvPr/>
        </p:nvSpPr>
        <p:spPr>
          <a:xfrm>
            <a:off x="391555" y="311269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Decoding Subroutine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4958A2-727E-9C46-BE05-FD1D422CAF18}"/>
                  </a:ext>
                </a:extLst>
              </p:cNvPr>
              <p:cNvSpPr txBox="1"/>
              <p:nvPr/>
            </p:nvSpPr>
            <p:spPr>
              <a:xfrm>
                <a:off x="840509" y="3676073"/>
                <a:ext cx="962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- bit </a:t>
                </a:r>
                <a:r>
                  <a:rPr kumimoji="1" lang="ko-KR" altLang="en-US" dirty="0"/>
                  <a:t>벡터</a:t>
                </a:r>
                <a:r>
                  <a:rPr kumimoji="1" lang="en-US" altLang="ko-KR" dirty="0"/>
                  <a:t>         </a:t>
                </a:r>
                <a:r>
                  <a:rPr kumimoji="1" lang="ko-KR" altLang="en-US" dirty="0"/>
                  <a:t> 에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– bit</a:t>
                </a:r>
                <a:r>
                  <a:rPr kumimoji="1" lang="ko-KR" altLang="en-US" dirty="0"/>
                  <a:t> 만큼 </a:t>
                </a:r>
                <a:r>
                  <a:rPr kumimoji="1" lang="en-US" altLang="ko-KR" dirty="0"/>
                  <a:t>zero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패딩하여</a:t>
                </a:r>
                <a:r>
                  <a:rPr kumimoji="1" lang="ko-KR" altLang="en-US" dirty="0"/>
                  <a:t> 아래와 같은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– bit </a:t>
                </a:r>
                <a:r>
                  <a:rPr kumimoji="1" lang="ko-KR" altLang="en-US" dirty="0"/>
                  <a:t>의 벡터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 로 확장</a:t>
                </a: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4958A2-727E-9C46-BE05-FD1D422CA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9" y="3676073"/>
                <a:ext cx="9629367" cy="369332"/>
              </a:xfrm>
              <a:prstGeom prst="rect">
                <a:avLst/>
              </a:prstGeom>
              <a:blipFill>
                <a:blip r:embed="rId7"/>
                <a:stretch>
                  <a:fillRect l="-132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929C8338-9EDD-BC40-9A97-B5B6907E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29" y="3616990"/>
            <a:ext cx="441325" cy="4090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E4D30D-0BEC-D946-960A-DCB8C3581E06}"/>
              </a:ext>
            </a:extLst>
          </p:cNvPr>
          <p:cNvSpPr txBox="1"/>
          <p:nvPr/>
        </p:nvSpPr>
        <p:spPr>
          <a:xfrm>
            <a:off x="503730" y="3682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F71FED-DDF1-DD4F-8FA9-38DE63D1D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352" y="4232369"/>
            <a:ext cx="3434248" cy="512575"/>
          </a:xfrm>
          <a:prstGeom prst="rect">
            <a:avLst/>
          </a:prstGeom>
        </p:spPr>
      </p:pic>
      <p:sp>
        <p:nvSpPr>
          <p:cNvPr id="20" name="왼쪽 중괄호[L] 19">
            <a:extLst>
              <a:ext uri="{FF2B5EF4-FFF2-40B4-BE49-F238E27FC236}">
                <a16:creationId xmlns:a16="http://schemas.microsoft.com/office/drawing/2014/main" id="{2205D238-2E73-4048-824A-E5899061894F}"/>
              </a:ext>
            </a:extLst>
          </p:cNvPr>
          <p:cNvSpPr/>
          <p:nvPr/>
        </p:nvSpPr>
        <p:spPr>
          <a:xfrm rot="16200000">
            <a:off x="3753547" y="4372072"/>
            <a:ext cx="293836" cy="9366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7900AB-5980-2748-87EE-C5099E948F66}"/>
                  </a:ext>
                </a:extLst>
              </p:cNvPr>
              <p:cNvSpPr/>
              <p:nvPr/>
            </p:nvSpPr>
            <p:spPr>
              <a:xfrm>
                <a:off x="3532155" y="4959617"/>
                <a:ext cx="8181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– bit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7900AB-5980-2748-87EE-C5099E94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55" y="4959617"/>
                <a:ext cx="818173" cy="369332"/>
              </a:xfrm>
              <a:prstGeom prst="rect">
                <a:avLst/>
              </a:prstGeom>
              <a:blipFill>
                <a:blip r:embed="rId9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C35A5321-C2DF-E64A-A4A7-7BDF275E5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219" y="5457680"/>
            <a:ext cx="2639309" cy="379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648FD0-117E-8F4E-85BC-EB8BC99771DA}"/>
              </a:ext>
            </a:extLst>
          </p:cNvPr>
          <p:cNvSpPr txBox="1"/>
          <p:nvPr/>
        </p:nvSpPr>
        <p:spPr>
          <a:xfrm>
            <a:off x="503730" y="5449384"/>
            <a:ext cx="1218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Bob </a:t>
            </a:r>
            <a:r>
              <a:rPr kumimoji="1" lang="ko-KR" altLang="en-US" dirty="0"/>
              <a:t>은 자신의 개인키</a:t>
            </a:r>
            <a:r>
              <a:rPr kumimoji="1" lang="en-US" altLang="ko-KR" dirty="0"/>
              <a:t>			  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   </a:t>
            </a:r>
            <a:r>
              <a:rPr kumimoji="1" lang="en-US" altLang="ko-KR" dirty="0"/>
              <a:t>	          </a:t>
            </a:r>
            <a:r>
              <a:rPr kumimoji="1" lang="ko-KR" altLang="en-US" dirty="0"/>
              <a:t>의 벡터</a:t>
            </a:r>
            <a:r>
              <a:rPr kumimoji="1" lang="en-US" altLang="ko-KR" dirty="0"/>
              <a:t>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찾아낼 수 있음  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C4D515-56DF-9141-BDEA-8F74C4310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2085" y="5424431"/>
            <a:ext cx="1354906" cy="3942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BAF957-1C11-5842-8E30-7F047D9E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436" y="5501389"/>
            <a:ext cx="244820" cy="2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83971-ED48-E948-834C-6FAB75AA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/>
              <a:t>Summary – Key Generation, Encoding, Decoding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80403-AB85-A345-A80B-50C0092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10" y="1109679"/>
            <a:ext cx="6384570" cy="2210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4E50BC-28A3-B542-9351-B082D8AABD47}"/>
              </a:ext>
            </a:extLst>
          </p:cNvPr>
          <p:cNvSpPr/>
          <p:nvPr/>
        </p:nvSpPr>
        <p:spPr>
          <a:xfrm>
            <a:off x="6662716" y="3324169"/>
            <a:ext cx="4483820" cy="105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2F673-2693-3A49-9A7D-5C1A5D51461C}"/>
              </a:ext>
            </a:extLst>
          </p:cNvPr>
          <p:cNvSpPr txBox="1"/>
          <p:nvPr/>
        </p:nvSpPr>
        <p:spPr>
          <a:xfrm>
            <a:off x="6624426" y="3319937"/>
            <a:ext cx="4801314" cy="27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Generates 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Key Pair	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1A891-F15A-0544-AA40-29BDA79D7543}"/>
                  </a:ext>
                </a:extLst>
              </p:cNvPr>
              <p:cNvSpPr txBox="1"/>
              <p:nvPr/>
            </p:nvSpPr>
            <p:spPr>
              <a:xfrm>
                <a:off x="6624426" y="3680125"/>
                <a:ext cx="3885679" cy="277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Private key :          {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1A891-F15A-0544-AA40-29BDA79D7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6" y="3680125"/>
                <a:ext cx="3885679" cy="277485"/>
              </a:xfrm>
              <a:prstGeom prst="rect">
                <a:avLst/>
              </a:prstGeom>
              <a:blipFill>
                <a:blip r:embed="rId3"/>
                <a:stretch>
                  <a:fillRect l="-977" t="-8696" r="-14658" b="-6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41095-A8C3-F44E-9E96-600EDF782EE2}"/>
                  </a:ext>
                </a:extLst>
              </p:cNvPr>
              <p:cNvSpPr txBox="1"/>
              <p:nvPr/>
            </p:nvSpPr>
            <p:spPr>
              <a:xfrm>
                <a:off x="6624425" y="4058601"/>
                <a:ext cx="1854034" cy="277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41095-A8C3-F44E-9E96-600EDF782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25" y="4058601"/>
                <a:ext cx="1854034" cy="277485"/>
              </a:xfrm>
              <a:prstGeom prst="rect">
                <a:avLst/>
              </a:prstGeom>
              <a:blipFill>
                <a:blip r:embed="rId4"/>
                <a:stretch>
                  <a:fillRect l="-2041" t="-9091" b="-6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911E76-858F-5F46-B5F4-B5447B989A24}"/>
              </a:ext>
            </a:extLst>
          </p:cNvPr>
          <p:cNvCxnSpPr>
            <a:cxnSpLocks/>
          </p:cNvCxnSpPr>
          <p:nvPr/>
        </p:nvCxnSpPr>
        <p:spPr>
          <a:xfrm flipH="1">
            <a:off x="5259605" y="4745982"/>
            <a:ext cx="1424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C56924-B957-304E-9529-53ACCFC2EE32}"/>
              </a:ext>
            </a:extLst>
          </p:cNvPr>
          <p:cNvSpPr/>
          <p:nvPr/>
        </p:nvSpPr>
        <p:spPr>
          <a:xfrm>
            <a:off x="6659578" y="4566466"/>
            <a:ext cx="1549568" cy="36399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F41F2-CB6C-AE43-B9E8-0433E5A6F2F4}"/>
                  </a:ext>
                </a:extLst>
              </p:cNvPr>
              <p:cNvSpPr txBox="1"/>
              <p:nvPr/>
            </p:nvSpPr>
            <p:spPr>
              <a:xfrm>
                <a:off x="6671008" y="4561316"/>
                <a:ext cx="1565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1F41F2-CB6C-AE43-B9E8-0433E5A6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008" y="4561316"/>
                <a:ext cx="1565493" cy="369332"/>
              </a:xfrm>
              <a:prstGeom prst="rect">
                <a:avLst/>
              </a:prstGeom>
              <a:blipFill>
                <a:blip r:embed="rId5"/>
                <a:stretch>
                  <a:fillRect l="-2400"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ED00A0-BC4F-954C-8014-978CC0DC5129}"/>
              </a:ext>
            </a:extLst>
          </p:cNvPr>
          <p:cNvSpPr/>
          <p:nvPr/>
        </p:nvSpPr>
        <p:spPr>
          <a:xfrm>
            <a:off x="2585284" y="4911290"/>
            <a:ext cx="2797826" cy="1158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F2EDF-C18E-DD46-B7DE-0CFD8F360BA7}"/>
              </a:ext>
            </a:extLst>
          </p:cNvPr>
          <p:cNvSpPr txBox="1"/>
          <p:nvPr/>
        </p:nvSpPr>
        <p:spPr>
          <a:xfrm>
            <a:off x="2585284" y="4931432"/>
            <a:ext cx="2558906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Random Plaintext : e</a:t>
            </a:r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8B5A04-A214-1B4E-83C7-654DDC7B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216" y="5323163"/>
            <a:ext cx="1702320" cy="3246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2B42C9-A429-5A44-81DE-B7F0C5B7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951" y="5717534"/>
            <a:ext cx="1078318" cy="268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76B4-53C9-FE44-AF49-8A45920189D4}"/>
              </a:ext>
            </a:extLst>
          </p:cNvPr>
          <p:cNvSpPr txBox="1"/>
          <p:nvPr/>
        </p:nvSpPr>
        <p:spPr>
          <a:xfrm>
            <a:off x="2670916" y="5300764"/>
            <a:ext cx="852028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Using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21219D-05BF-7B48-A978-09C101A5EDE5}"/>
              </a:ext>
            </a:extLst>
          </p:cNvPr>
          <p:cNvSpPr txBox="1"/>
          <p:nvPr/>
        </p:nvSpPr>
        <p:spPr>
          <a:xfrm>
            <a:off x="5134324" y="533556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3E39F-27E2-254A-9653-FFA7FCE9FBE5}"/>
              </a:ext>
            </a:extLst>
          </p:cNvPr>
          <p:cNvSpPr txBox="1"/>
          <p:nvPr/>
        </p:nvSpPr>
        <p:spPr>
          <a:xfrm>
            <a:off x="2663498" y="5670096"/>
            <a:ext cx="1232902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Compute</a:t>
            </a:r>
            <a:endParaRPr kumimoji="1"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BA6D45A-6134-B84C-A67B-5C1E75FF4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212" y="3706526"/>
            <a:ext cx="226293" cy="3103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C0AEDB9-1565-2A48-ADF7-A3CDD19AF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776" y="3792738"/>
            <a:ext cx="255255" cy="1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9B3E9-25CF-094D-8B3E-2591C5F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Encapsulation (1 / 2)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4E569-768F-EE41-A6F8-79D2E543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7" y="2759439"/>
            <a:ext cx="1614170" cy="41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CCB12-02B1-7A49-9D2F-4F3CB57948AB}"/>
              </a:ext>
            </a:extLst>
          </p:cNvPr>
          <p:cNvSpPr txBox="1"/>
          <p:nvPr/>
        </p:nvSpPr>
        <p:spPr>
          <a:xfrm>
            <a:off x="288361" y="278427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		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 err="1"/>
              <a:t>Chipertext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5EA51-9E06-A249-B906-6B2D3B294B6C}"/>
              </a:ext>
            </a:extLst>
          </p:cNvPr>
          <p:cNvSpPr txBox="1"/>
          <p:nvPr/>
        </p:nvSpPr>
        <p:spPr>
          <a:xfrm>
            <a:off x="248219" y="12586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2436366-4D67-974C-9A29-E1B71270EBEB}"/>
                  </a:ext>
                </a:extLst>
              </p:cNvPr>
              <p:cNvSpPr/>
              <p:nvPr/>
            </p:nvSpPr>
            <p:spPr>
              <a:xfrm>
                <a:off x="697373" y="1258621"/>
                <a:ext cx="4346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Alice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weight –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인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-bit </a:t>
                </a:r>
                <a:r>
                  <a:rPr kumimoji="1" lang="ko-KR" altLang="en-US" dirty="0"/>
                  <a:t>벡터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생성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2436366-4D67-974C-9A29-E1B71270E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3" y="1258621"/>
                <a:ext cx="4346318" cy="369332"/>
              </a:xfrm>
              <a:prstGeom prst="rect">
                <a:avLst/>
              </a:prstGeom>
              <a:blipFill>
                <a:blip r:embed="rId3"/>
                <a:stretch>
                  <a:fillRect l="-1166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C6CF642-1697-6E44-A6AD-E6B3CBD431CA}"/>
              </a:ext>
            </a:extLst>
          </p:cNvPr>
          <p:cNvSpPr txBox="1"/>
          <p:nvPr/>
        </p:nvSpPr>
        <p:spPr>
          <a:xfrm>
            <a:off x="288361" y="19594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17FF84-1F3A-6744-8001-31605B75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381" y="1947996"/>
            <a:ext cx="401205" cy="371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1DC7D-DAE5-DC40-8FC4-F0173D5E3847}"/>
                  </a:ext>
                </a:extLst>
              </p:cNvPr>
              <p:cNvSpPr txBox="1"/>
              <p:nvPr/>
            </p:nvSpPr>
            <p:spPr>
              <a:xfrm>
                <a:off x="697373" y="1978730"/>
                <a:ext cx="4187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Public key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        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계산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1DC7D-DAE5-DC40-8FC4-F0173D5E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73" y="1978730"/>
                <a:ext cx="4187621" cy="369332"/>
              </a:xfrm>
              <a:prstGeom prst="rect">
                <a:avLst/>
              </a:prstGeom>
              <a:blipFill>
                <a:blip r:embed="rId5"/>
                <a:stretch>
                  <a:fillRect l="-1208" t="-10345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3049299-B737-3F45-BAE0-1BF99B2E26C8}"/>
              </a:ext>
            </a:extLst>
          </p:cNvPr>
          <p:cNvSpPr txBox="1"/>
          <p:nvPr/>
        </p:nvSpPr>
        <p:spPr>
          <a:xfrm>
            <a:off x="662954" y="3309200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때 사용하는 </a:t>
            </a:r>
            <a:r>
              <a:rPr kumimoji="1" lang="ko-KR" altLang="en-US" dirty="0" err="1"/>
              <a:t>해시함수는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SHA-256, </a:t>
            </a:r>
            <a:r>
              <a:rPr kumimoji="1" lang="ko-KR" altLang="en-US" dirty="0"/>
              <a:t>해시 입력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2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로 표현</a:t>
            </a:r>
            <a:r>
              <a:rPr kumimoji="1" lang="en-US" altLang="ko-KR" dirty="0"/>
              <a:t> ( i.e. 00000010 ) </a:t>
            </a:r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D16D96-9771-A946-900D-89C9690A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950" y="2759438"/>
            <a:ext cx="1666677" cy="418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15AA57-F146-874C-8FCE-EAE4D657FACD}"/>
              </a:ext>
            </a:extLst>
          </p:cNvPr>
          <p:cNvSpPr txBox="1"/>
          <p:nvPr/>
        </p:nvSpPr>
        <p:spPr>
          <a:xfrm>
            <a:off x="6857252" y="27960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구성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860B0B-2D14-4545-9803-EABEC21EB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272" y="1229746"/>
            <a:ext cx="2935217" cy="369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7F87EF-0880-3E4A-933C-224ABEDAD108}"/>
                  </a:ext>
                </a:extLst>
              </p:cNvPr>
              <p:cNvSpPr txBox="1"/>
              <p:nvPr/>
            </p:nvSpPr>
            <p:spPr>
              <a:xfrm>
                <a:off x="8488489" y="1210496"/>
                <a:ext cx="3009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, length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= 16, weight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= 2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7F87EF-0880-3E4A-933C-224ABEDAD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489" y="1210496"/>
                <a:ext cx="3009157" cy="369332"/>
              </a:xfrm>
              <a:prstGeom prst="rect">
                <a:avLst/>
              </a:prstGeom>
              <a:blipFill>
                <a:blip r:embed="rId8"/>
                <a:stretch>
                  <a:fillRect l="-1261" t="-3333" r="-84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B639B7DC-35B4-1043-8C5C-9A87708BD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506" y="1975953"/>
            <a:ext cx="2742567" cy="335825"/>
          </a:xfrm>
          <a:prstGeom prst="rect">
            <a:avLst/>
          </a:prstGeom>
        </p:spPr>
      </p:pic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59775706-A322-9346-815D-6763E3269E6A}"/>
              </a:ext>
            </a:extLst>
          </p:cNvPr>
          <p:cNvSpPr/>
          <p:nvPr/>
        </p:nvSpPr>
        <p:spPr>
          <a:xfrm>
            <a:off x="5118205" y="1351590"/>
            <a:ext cx="217612" cy="15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F0595699-2AF5-9349-A9D0-510FE30F5D31}"/>
              </a:ext>
            </a:extLst>
          </p:cNvPr>
          <p:cNvSpPr/>
          <p:nvPr/>
        </p:nvSpPr>
        <p:spPr>
          <a:xfrm>
            <a:off x="4934885" y="2067495"/>
            <a:ext cx="217612" cy="15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36AA56-02DF-1D46-BD47-84490B954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642" y="3811095"/>
            <a:ext cx="9598201" cy="3467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7B6F22-3CA6-B44A-98A8-C33063475E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642" y="4174903"/>
            <a:ext cx="9496687" cy="82402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831A26-FD21-C042-9410-6481361560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473" y="4991046"/>
            <a:ext cx="9363098" cy="138744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47D878-55E6-6442-AB95-2EA12E7F2C87}"/>
              </a:ext>
            </a:extLst>
          </p:cNvPr>
          <p:cNvSpPr/>
          <p:nvPr/>
        </p:nvSpPr>
        <p:spPr>
          <a:xfrm>
            <a:off x="544473" y="3811095"/>
            <a:ext cx="9600370" cy="118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6327BB-94BC-CC45-AE17-A67C0A99D943}"/>
              </a:ext>
            </a:extLst>
          </p:cNvPr>
          <p:cNvSpPr/>
          <p:nvPr/>
        </p:nvSpPr>
        <p:spPr>
          <a:xfrm>
            <a:off x="551362" y="5015485"/>
            <a:ext cx="9412771" cy="1344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02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276A2-ED66-2446-A134-419AE5A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Encapsulation (2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5E942-05BE-CD4B-BF57-16DC77149103}"/>
              </a:ext>
            </a:extLst>
          </p:cNvPr>
          <p:cNvSpPr txBox="1"/>
          <p:nvPr/>
        </p:nvSpPr>
        <p:spPr>
          <a:xfrm>
            <a:off x="563015" y="15408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0CA09-BB19-834D-8D30-747BECBC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86" y="1552694"/>
            <a:ext cx="2057400" cy="387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B7F58D-4512-694F-A63D-4708378E7F20}"/>
              </a:ext>
            </a:extLst>
          </p:cNvPr>
          <p:cNvSpPr/>
          <p:nvPr/>
        </p:nvSpPr>
        <p:spPr>
          <a:xfrm>
            <a:off x="3053836" y="154788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30D34-03B0-CA48-8D0B-69B92EB45F3C}"/>
              </a:ext>
            </a:extLst>
          </p:cNvPr>
          <p:cNvSpPr txBox="1"/>
          <p:nvPr/>
        </p:nvSpPr>
        <p:spPr>
          <a:xfrm>
            <a:off x="563015" y="3063745"/>
            <a:ext cx="544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  Alice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Session key       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Ciphertext 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A3B6F-816D-CA47-97AD-1F63024B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87" y="3066774"/>
            <a:ext cx="346278" cy="3462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E7E76D-354B-3D4D-99B4-1EC7707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1" y="3063745"/>
            <a:ext cx="324417" cy="3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6239FE-CE7E-8F4D-843E-3CE701CC5148}"/>
              </a:ext>
            </a:extLst>
          </p:cNvPr>
          <p:cNvSpPr txBox="1"/>
          <p:nvPr/>
        </p:nvSpPr>
        <p:spPr>
          <a:xfrm>
            <a:off x="6075174" y="306374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Bob </a:t>
            </a:r>
            <a:r>
              <a:rPr kumimoji="1" lang="ko-KR" altLang="en-US" dirty="0"/>
              <a:t>에게 전송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6FD1FA-F3BA-024F-9270-232997A6F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61" y="2278277"/>
            <a:ext cx="1709799" cy="2530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4820C1-CA1A-BD4D-B905-7156F76FB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60" y="2278277"/>
            <a:ext cx="7615090" cy="2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0815D-8F62-214B-B516-9886B5F9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16983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Decapsulation (1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96803-3D32-1C44-93D4-FC18F4105511}"/>
              </a:ext>
            </a:extLst>
          </p:cNvPr>
          <p:cNvSpPr txBox="1"/>
          <p:nvPr/>
        </p:nvSpPr>
        <p:spPr>
          <a:xfrm>
            <a:off x="411920" y="1308298"/>
            <a:ext cx="834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Bob </a:t>
            </a:r>
            <a:r>
              <a:rPr kumimoji="1" lang="ko-KR" altLang="en-US" dirty="0"/>
              <a:t>은  수신한 </a:t>
            </a:r>
            <a:r>
              <a:rPr kumimoji="1" lang="en-US" altLang="ko-KR" dirty="0"/>
              <a:t>Ciphertext       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Session Key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decapsulate </a:t>
            </a:r>
            <a:r>
              <a:rPr kumimoji="1" lang="ko-KR" altLang="en-US" dirty="0"/>
              <a:t>해야함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4866A-3626-E04E-9F4A-FE8CA251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79" y="1336579"/>
            <a:ext cx="314798" cy="314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5118B0-4412-714C-B307-7556A526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991" y="1358988"/>
            <a:ext cx="268114" cy="283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D7D19-19CA-5749-925C-073504FF43B4}"/>
              </a:ext>
            </a:extLst>
          </p:cNvPr>
          <p:cNvSpPr txBox="1"/>
          <p:nvPr/>
        </p:nvSpPr>
        <p:spPr>
          <a:xfrm>
            <a:off x="641023" y="200508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 Ciphertext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                   </a:t>
            </a:r>
            <a:r>
              <a:rPr kumimoji="1" lang="ko-KR" altLang="en-US" dirty="0"/>
              <a:t>로 나눈다</a:t>
            </a:r>
            <a:r>
              <a:rPr kumimoji="1" lang="en-US" altLang="ko-KR" dirty="0"/>
              <a:t>.		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44547-96F8-7142-A3F8-E78EEBB4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10" y="2047811"/>
            <a:ext cx="268114" cy="283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339F7-8ECA-4247-9FB4-7FAB9509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42" y="1995661"/>
            <a:ext cx="106045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D2DA43-C347-4849-8CF5-93C9D85780BD}"/>
              </a:ext>
            </a:extLst>
          </p:cNvPr>
          <p:cNvSpPr txBox="1"/>
          <p:nvPr/>
        </p:nvSpPr>
        <p:spPr>
          <a:xfrm>
            <a:off x="612280" y="52041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92C6CF-FF10-3347-8EC7-610D2E34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5" y="5181452"/>
            <a:ext cx="461665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75F6B4-26FF-124B-92A4-C4767D9BDD34}"/>
              </a:ext>
            </a:extLst>
          </p:cNvPr>
          <p:cNvSpPr txBox="1"/>
          <p:nvPr/>
        </p:nvSpPr>
        <p:spPr>
          <a:xfrm>
            <a:off x="1411988" y="5203236"/>
            <a:ext cx="103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 대해 </a:t>
            </a:r>
            <a:r>
              <a:rPr kumimoji="1" lang="en-US" altLang="ko-KR" dirty="0"/>
              <a:t>private key 			   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알고리즘으로 </a:t>
            </a:r>
            <a:r>
              <a:rPr kumimoji="1" lang="en-US" altLang="ko-KR" dirty="0"/>
              <a:t>plaintext	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D90E2D9-093A-8747-89AA-148ABB91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989" y="5270986"/>
            <a:ext cx="2759789" cy="2954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8D87E5-2FCE-B842-8922-367942AE3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644" y="5248684"/>
            <a:ext cx="276709" cy="2671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B47773-3EB7-CF43-BE6F-C638A9CAD687}"/>
              </a:ext>
            </a:extLst>
          </p:cNvPr>
          <p:cNvSpPr txBox="1"/>
          <p:nvPr/>
        </p:nvSpPr>
        <p:spPr>
          <a:xfrm>
            <a:off x="9830943" y="4513894"/>
            <a:ext cx="293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/>
              <a:t>*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C425735-0198-D74D-8DCA-1EF8DAA1F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0773" y="4609374"/>
            <a:ext cx="1473004" cy="5254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6668A-84C0-194E-96B9-7DF86C79EBE0}"/>
              </a:ext>
            </a:extLst>
          </p:cNvPr>
          <p:cNvSpPr txBox="1"/>
          <p:nvPr/>
        </p:nvSpPr>
        <p:spPr>
          <a:xfrm>
            <a:off x="868209" y="5764706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만약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알고리즘이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한다면</a:t>
            </a:r>
            <a:r>
              <a:rPr kumimoji="1" lang="en-US" altLang="ko-KR" dirty="0"/>
              <a:t>,	           , </a:t>
            </a:r>
            <a:endParaRPr lang="ko-KR" altLang="en-US" dirty="0"/>
          </a:p>
          <a:p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5D2C2AA-785D-6A41-882C-B830B3BB3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382" y="5809410"/>
            <a:ext cx="301090" cy="2867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1F1770-2230-974E-B368-BCE00BA3C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573" y="5790282"/>
            <a:ext cx="1375110" cy="3128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51D0FD6-C4FA-2A49-B01A-2616CF64F4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8383" y="5777872"/>
            <a:ext cx="860259" cy="28675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1D84B1-51BD-A64D-9F71-AB337067015B}"/>
              </a:ext>
            </a:extLst>
          </p:cNvPr>
          <p:cNvSpPr/>
          <p:nvPr/>
        </p:nvSpPr>
        <p:spPr>
          <a:xfrm>
            <a:off x="4314099" y="5259835"/>
            <a:ext cx="1847385" cy="31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55746FE-C6DC-7A40-B60D-9D3A4A01DD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202" y="3941673"/>
            <a:ext cx="2742567" cy="33582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E0879C0-290A-904F-A475-34912D951A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856" y="2511854"/>
            <a:ext cx="9363098" cy="13874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1C93BC-4971-684A-B027-49399D890EBA}"/>
              </a:ext>
            </a:extLst>
          </p:cNvPr>
          <p:cNvSpPr txBox="1"/>
          <p:nvPr/>
        </p:nvSpPr>
        <p:spPr>
          <a:xfrm>
            <a:off x="612043" y="45013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  </a:t>
            </a:r>
            <a:r>
              <a:rPr kumimoji="1" lang="en-US" altLang="ko-KR" dirty="0">
                <a:sym typeface="Wingdings" pitchFamily="2" charset="2"/>
              </a:rPr>
              <a:t>	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539EC8B-1964-B244-8A5F-BF5B88AC39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819" y="4520292"/>
            <a:ext cx="1230198" cy="31314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5D1BFE-523A-BC48-B415-AA2F5E2E2DAC}"/>
              </a:ext>
            </a:extLst>
          </p:cNvPr>
          <p:cNvSpPr/>
          <p:nvPr/>
        </p:nvSpPr>
        <p:spPr>
          <a:xfrm>
            <a:off x="1163769" y="2817552"/>
            <a:ext cx="91595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4F6FA6-F613-D04E-B358-062C11ADC367}"/>
              </a:ext>
            </a:extLst>
          </p:cNvPr>
          <p:cNvSpPr/>
          <p:nvPr/>
        </p:nvSpPr>
        <p:spPr>
          <a:xfrm>
            <a:off x="1106202" y="2490584"/>
            <a:ext cx="9374406" cy="1387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425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ko-KR" dirty="0" err="1">
                <a:ln>
                  <a:noFill/>
                </a:ln>
                <a:solidFill>
                  <a:schemeClr val="bg2"/>
                </a:solidFill>
              </a:rPr>
              <a:t>McEliece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>
                <a:ln>
                  <a:noFill/>
                </a:ln>
                <a:solidFill>
                  <a:schemeClr val="bg2"/>
                </a:solidFill>
              </a:rPr>
              <a:t>BIKE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6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BF447-9D1B-2B41-97F5-A82E0B5E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( 1 / 5 )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1155C-908F-FE45-AD23-2362C96D00BF}"/>
              </a:ext>
            </a:extLst>
          </p:cNvPr>
          <p:cNvSpPr txBox="1"/>
          <p:nvPr/>
        </p:nvSpPr>
        <p:spPr>
          <a:xfrm>
            <a:off x="468889" y="127296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ㅇ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F0ADD-380A-5245-B615-E6E33306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2" y="1291432"/>
            <a:ext cx="2742567" cy="33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9AB40-BB7B-824A-9214-8BAAA35EE0C5}"/>
              </a:ext>
            </a:extLst>
          </p:cNvPr>
          <p:cNvSpPr txBox="1"/>
          <p:nvPr/>
        </p:nvSpPr>
        <p:spPr>
          <a:xfrm>
            <a:off x="745982" y="19765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4CFBB-8B58-7244-A6C1-57C2380F10B7}"/>
              </a:ext>
            </a:extLst>
          </p:cNvPr>
          <p:cNvSpPr txBox="1"/>
          <p:nvPr/>
        </p:nvSpPr>
        <p:spPr>
          <a:xfrm>
            <a:off x="6181945" y="194887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와 같이 </a:t>
            </a:r>
            <a:r>
              <a:rPr kumimoji="1" lang="en-US" altLang="ko-KR" dirty="0"/>
              <a:t>k – bit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zero </a:t>
            </a:r>
            <a:r>
              <a:rPr kumimoji="1" lang="ko-KR" altLang="en-US" dirty="0"/>
              <a:t>벡터로 패딩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7C59B7-9732-4A4F-A51E-2AF2697E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28" y="1966193"/>
            <a:ext cx="5009017" cy="37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2A210A-CF0C-9848-8D72-BB80C8113547}"/>
                  </a:ext>
                </a:extLst>
              </p:cNvPr>
              <p:cNvSpPr/>
              <p:nvPr/>
            </p:nvSpPr>
            <p:spPr>
              <a:xfrm>
                <a:off x="966555" y="2875781"/>
                <a:ext cx="95810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dirty="0"/>
                  <a:t> 벡터      에서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개의 오류를 수정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2A210A-CF0C-9848-8D72-BB80C8113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5" y="2875781"/>
                <a:ext cx="9581072" cy="369332"/>
              </a:xfrm>
              <a:prstGeom prst="rect">
                <a:avLst/>
              </a:prstGeom>
              <a:blipFill>
                <a:blip r:embed="rId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51F0A280-EC98-3141-86CE-558DAAE4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41" y="2895406"/>
            <a:ext cx="289239" cy="305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6FC95B-0102-4243-B1BF-173B402C1807}"/>
                  </a:ext>
                </a:extLst>
              </p:cNvPr>
              <p:cNvSpPr txBox="1"/>
              <p:nvPr/>
            </p:nvSpPr>
            <p:spPr>
              <a:xfrm>
                <a:off x="1187128" y="3429000"/>
                <a:ext cx="7517699" cy="928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해당 </a:t>
                </a:r>
                <a:r>
                  <a:rPr kumimoji="1" lang="en-US" altLang="ko-KR" dirty="0" err="1"/>
                  <a:t>Goppa</a:t>
                </a:r>
                <a:r>
                  <a:rPr kumimoji="1" lang="en-US" altLang="ko-KR" dirty="0"/>
                  <a:t> code </a:t>
                </a:r>
                <a:r>
                  <a:rPr kumimoji="1" lang="ko-KR" altLang="en-US" dirty="0"/>
                  <a:t>의 원본 </a:t>
                </a:r>
                <a:r>
                  <a:rPr kumimoji="1" lang="en-US" altLang="ko-KR" dirty="0"/>
                  <a:t>codeword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ko-KR" altLang="en-US" dirty="0"/>
                  <a:t> 가 있었고</a:t>
                </a:r>
                <a:r>
                  <a:rPr kumimoji="1" lang="en-US" altLang="ko-KR" dirty="0"/>
                  <a:t>, </a:t>
                </a:r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kumimoji="1" lang="ko-KR" altLang="en-US" dirty="0"/>
                  <a:t> 두 자리 </a:t>
                </a:r>
                <a:r>
                  <a:rPr kumimoji="1" lang="en-US" altLang="ko-KR" dirty="0"/>
                  <a:t>bit</a:t>
                </a:r>
                <a:r>
                  <a:rPr kumimoji="1" lang="ko-KR" altLang="en-US" dirty="0"/>
                  <a:t> 에 오류가 생긴 벡터가      라 가정하고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 err="1"/>
                  <a:t>오류수정을</a:t>
                </a:r>
                <a:r>
                  <a:rPr kumimoji="1" lang="ko-KR" altLang="en-US" dirty="0"/>
                  <a:t> 진행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6FC95B-0102-4243-B1BF-173B402C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28" y="3429000"/>
                <a:ext cx="7517699" cy="928524"/>
              </a:xfrm>
              <a:prstGeom prst="rect">
                <a:avLst/>
              </a:prstGeom>
              <a:blipFill>
                <a:blip r:embed="rId6"/>
                <a:stretch>
                  <a:fillRect l="-506" t="-2703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9188436-5784-424E-9E28-E7977C0D4513}"/>
              </a:ext>
            </a:extLst>
          </p:cNvPr>
          <p:cNvSpPr txBox="1"/>
          <p:nvPr/>
        </p:nvSpPr>
        <p:spPr>
          <a:xfrm>
            <a:off x="780564" y="28565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</a:t>
            </a:r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6218C58-B8D9-EB40-8A13-138AD44D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45" y="3998775"/>
            <a:ext cx="289239" cy="3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ACA1C-0EF1-6443-BCD6-E6D64839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( 2 / 5 )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38E9C-FCC4-8E4A-82AE-7D2CFCAF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0" y="2076774"/>
            <a:ext cx="3498371" cy="360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EFCC3-9F13-0C42-9C35-B91A99CF8F90}"/>
              </a:ext>
            </a:extLst>
          </p:cNvPr>
          <p:cNvSpPr txBox="1"/>
          <p:nvPr/>
        </p:nvSpPr>
        <p:spPr>
          <a:xfrm>
            <a:off x="491705" y="1335368"/>
            <a:ext cx="116284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 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오류수정의</a:t>
            </a:r>
            <a:r>
              <a:rPr kumimoji="1" lang="ko-KR" altLang="en-US" dirty="0"/>
              <a:t> 핵심 방정식</a:t>
            </a:r>
            <a:r>
              <a:rPr kumimoji="1" lang="en-US" altLang="ko-KR" dirty="0"/>
              <a:t>				   </a:t>
            </a:r>
          </a:p>
          <a:p>
            <a:endParaRPr kumimoji="1" lang="en-US" altLang="ko-KR" sz="3000" dirty="0"/>
          </a:p>
          <a:p>
            <a:r>
              <a:rPr kumimoji="1" lang="en-US" altLang="ko-KR" dirty="0"/>
              <a:t>                                                           </a:t>
            </a:r>
            <a:r>
              <a:rPr kumimoji="1" lang="ko-KR" altLang="en-US" dirty="0"/>
              <a:t>을 품으로써 오류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3C128-485B-AA43-BF5B-7F6F3A108BF4}"/>
              </a:ext>
            </a:extLst>
          </p:cNvPr>
          <p:cNvSpPr txBox="1"/>
          <p:nvPr/>
        </p:nvSpPr>
        <p:spPr>
          <a:xfrm>
            <a:off x="911872" y="2742578"/>
            <a:ext cx="85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키 생성시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 </a:t>
            </a:r>
            <a:r>
              <a:rPr kumimoji="1" lang="ko-KR" altLang="en-US" dirty="0"/>
              <a:t>로 생성한 </a:t>
            </a:r>
            <a:r>
              <a:rPr kumimoji="1" lang="en-US" altLang="ko-KR" dirty="0"/>
              <a:t>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벡터</a:t>
            </a:r>
            <a:r>
              <a:rPr kumimoji="1" lang="en-US" altLang="ko-KR" dirty="0"/>
              <a:t>     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Syndrome </a:t>
            </a:r>
            <a:r>
              <a:rPr kumimoji="1" lang="ko-KR" altLang="en-US" dirty="0"/>
              <a:t>값 계산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0C872B-175F-E74B-8A8E-44FA4D15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21" y="3569213"/>
            <a:ext cx="9447518" cy="796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0C0042-9DA1-F34C-AEDB-24644551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199" y="3743309"/>
            <a:ext cx="615873" cy="329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2EBDEC-0466-A74E-A8DC-379CB21F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47" y="2757873"/>
            <a:ext cx="289239" cy="305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0F0C25-45A8-0544-80E5-56E6CABC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12" y="4557748"/>
            <a:ext cx="822814" cy="3444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0806F-A639-574A-9691-BF2738A22EFD}"/>
              </a:ext>
            </a:extLst>
          </p:cNvPr>
          <p:cNvSpPr/>
          <p:nvPr/>
        </p:nvSpPr>
        <p:spPr>
          <a:xfrm>
            <a:off x="2094283" y="3586974"/>
            <a:ext cx="1037415" cy="738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38B3B7-E98F-9B48-B889-7FC81BA3B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860" y="4549674"/>
            <a:ext cx="437525" cy="3444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E5EF0F-6B0E-D349-9A71-2A6795F43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875" y="5062945"/>
            <a:ext cx="583542" cy="370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5ED9DF-C642-B342-B0E2-4156E302A40C}"/>
                  </a:ext>
                </a:extLst>
              </p:cNvPr>
              <p:cNvSpPr txBox="1"/>
              <p:nvPr/>
            </p:nvSpPr>
            <p:spPr>
              <a:xfrm>
                <a:off x="1977482" y="5049415"/>
                <a:ext cx="235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= (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5ED9DF-C642-B342-B0E2-4156E30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482" y="5049415"/>
                <a:ext cx="235814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32882209-677D-AF42-B646-25C6B6C56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469" y="3168476"/>
            <a:ext cx="4139684" cy="3071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91F8F-93D9-4A49-A9D1-CCCA5105B65D}"/>
              </a:ext>
            </a:extLst>
          </p:cNvPr>
          <p:cNvSpPr/>
          <p:nvPr/>
        </p:nvSpPr>
        <p:spPr>
          <a:xfrm>
            <a:off x="3415136" y="3179950"/>
            <a:ext cx="256032" cy="256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30BB01-9111-524F-9C5A-D1F0859A1C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942" y="5594335"/>
            <a:ext cx="619341" cy="394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325B3A7-B4D0-014E-B97F-495C22C298E5}"/>
                  </a:ext>
                </a:extLst>
              </p:cNvPr>
              <p:cNvSpPr/>
              <p:nvPr/>
            </p:nvSpPr>
            <p:spPr>
              <a:xfrm>
                <a:off x="2062839" y="5620986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325B3A7-B4D0-014E-B97F-495C22C2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39" y="5620986"/>
                <a:ext cx="550151" cy="369332"/>
              </a:xfrm>
              <a:prstGeom prst="rect">
                <a:avLst/>
              </a:prstGeom>
              <a:blipFill>
                <a:blip r:embed="rId12"/>
                <a:stretch>
                  <a:fillRect t="-6667" r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98BBF7E-3D91-474A-96D5-70CA69FB5EAF}"/>
              </a:ext>
            </a:extLst>
          </p:cNvPr>
          <p:cNvSpPr txBox="1"/>
          <p:nvPr/>
        </p:nvSpPr>
        <p:spPr>
          <a:xfrm>
            <a:off x="4445889" y="459258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Syndrome </a:t>
            </a:r>
            <a:r>
              <a:rPr kumimoji="1" lang="ko-KR" altLang="en-US" dirty="0">
                <a:sym typeface="Wingdings" pitchFamily="2" charset="2"/>
              </a:rPr>
              <a:t>값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C28E0-7643-F34F-A039-18F08EEE8445}"/>
              </a:ext>
            </a:extLst>
          </p:cNvPr>
          <p:cNvSpPr txBox="1"/>
          <p:nvPr/>
        </p:nvSpPr>
        <p:spPr>
          <a:xfrm>
            <a:off x="4466177" y="5067508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오류 위치 다항식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2D527-52A6-0F46-8C74-2454E461C2E7}"/>
              </a:ext>
            </a:extLst>
          </p:cNvPr>
          <p:cNvSpPr txBox="1"/>
          <p:nvPr/>
        </p:nvSpPr>
        <p:spPr>
          <a:xfrm>
            <a:off x="4474886" y="5577268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오류 값 </a:t>
            </a:r>
            <a:r>
              <a:rPr kumimoji="1" lang="en-US" altLang="ko-KR" dirty="0">
                <a:sym typeface="Wingdings" pitchFamily="2" charset="2"/>
              </a:rPr>
              <a:t>( Binary </a:t>
            </a:r>
            <a:r>
              <a:rPr kumimoji="1" lang="ko-KR" altLang="en-US" dirty="0">
                <a:sym typeface="Wingdings" pitchFamily="2" charset="2"/>
              </a:rPr>
              <a:t>이므로 </a:t>
            </a:r>
            <a:r>
              <a:rPr kumimoji="1" lang="en-US" altLang="ko-KR" dirty="0">
                <a:sym typeface="Wingdings" pitchFamily="2" charset="2"/>
              </a:rPr>
              <a:t>1)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114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5C8F1-B857-634E-8C77-C0B663DA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( 3 / 5 )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913BC-0389-064A-A573-F4AA76AE9F53}"/>
                  </a:ext>
                </a:extLst>
              </p:cNvPr>
              <p:cNvSpPr txBox="1"/>
              <p:nvPr/>
            </p:nvSpPr>
            <p:spPr>
              <a:xfrm>
                <a:off x="1150194" y="2161432"/>
                <a:ext cx="3405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913BC-0389-064A-A573-F4AA76AE9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194" y="2161432"/>
                <a:ext cx="3405804" cy="276999"/>
              </a:xfrm>
              <a:prstGeom prst="rect">
                <a:avLst/>
              </a:prstGeom>
              <a:blipFill>
                <a:blip r:embed="rId2"/>
                <a:stretch>
                  <a:fillRect l="-3346" r="-1859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485646B-543E-ED4B-A215-A840EBF944E7}"/>
              </a:ext>
            </a:extLst>
          </p:cNvPr>
          <p:cNvSpPr txBox="1"/>
          <p:nvPr/>
        </p:nvSpPr>
        <p:spPr>
          <a:xfrm>
            <a:off x="644432" y="152400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다음 방정식을 품으로 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65528-EA45-444C-BE54-C3598EF9B3E1}"/>
              </a:ext>
            </a:extLst>
          </p:cNvPr>
          <p:cNvSpPr txBox="1"/>
          <p:nvPr/>
        </p:nvSpPr>
        <p:spPr>
          <a:xfrm>
            <a:off x="3894761" y="153051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오류 위치를 찾을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AD697-33C0-7F4C-AEBF-1A5561F1B2B5}"/>
                  </a:ext>
                </a:extLst>
              </p:cNvPr>
              <p:cNvSpPr txBox="1"/>
              <p:nvPr/>
            </p:nvSpPr>
            <p:spPr>
              <a:xfrm>
                <a:off x="1070294" y="2621501"/>
                <a:ext cx="3164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AD697-33C0-7F4C-AEBF-1A5561F1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4" y="2621501"/>
                <a:ext cx="3164328" cy="369332"/>
              </a:xfrm>
              <a:prstGeom prst="rect">
                <a:avLst/>
              </a:prstGeom>
              <a:blipFill>
                <a:blip r:embed="rId3"/>
                <a:stretch>
                  <a:fillRect l="-80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8B118-7EC0-F04E-9374-AE1393F80099}"/>
                  </a:ext>
                </a:extLst>
              </p:cNvPr>
              <p:cNvSpPr txBox="1"/>
              <p:nvPr/>
            </p:nvSpPr>
            <p:spPr>
              <a:xfrm>
                <a:off x="4208495" y="2667667"/>
                <a:ext cx="177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8B118-7EC0-F04E-9374-AE1393F8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95" y="2667667"/>
                <a:ext cx="1776255" cy="276999"/>
              </a:xfrm>
              <a:prstGeom prst="rect">
                <a:avLst/>
              </a:prstGeom>
              <a:blipFill>
                <a:blip r:embed="rId4"/>
                <a:stretch>
                  <a:fillRect l="-3546" t="-21739" r="-7092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E70665-841A-0F4B-BD64-36653CD8CCB0}"/>
                  </a:ext>
                </a:extLst>
              </p:cNvPr>
              <p:cNvSpPr txBox="1"/>
              <p:nvPr/>
            </p:nvSpPr>
            <p:spPr>
              <a:xfrm>
                <a:off x="6017614" y="2620226"/>
                <a:ext cx="1628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E70665-841A-0F4B-BD64-36653CD8C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614" y="2620226"/>
                <a:ext cx="162820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76F2AC5-3FCD-8B44-9E8B-D916A4FF13BE}"/>
              </a:ext>
            </a:extLst>
          </p:cNvPr>
          <p:cNvCxnSpPr/>
          <p:nvPr/>
        </p:nvCxnSpPr>
        <p:spPr>
          <a:xfrm>
            <a:off x="4389352" y="3015684"/>
            <a:ext cx="15498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500F38-DA90-4E46-9C60-4062DB9DD937}"/>
              </a:ext>
            </a:extLst>
          </p:cNvPr>
          <p:cNvSpPr txBox="1"/>
          <p:nvPr/>
        </p:nvSpPr>
        <p:spPr>
          <a:xfrm>
            <a:off x="8055423" y="24666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283115-7FB1-6545-B48A-BEC1B6BC6959}"/>
                  </a:ext>
                </a:extLst>
              </p:cNvPr>
              <p:cNvSpPr txBox="1"/>
              <p:nvPr/>
            </p:nvSpPr>
            <p:spPr>
              <a:xfrm>
                <a:off x="8241495" y="2575334"/>
                <a:ext cx="1946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283115-7FB1-6545-B48A-BEC1B6BC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495" y="2575334"/>
                <a:ext cx="194604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04527E-2B7C-4542-B845-7328AB5B5AB7}"/>
                  </a:ext>
                </a:extLst>
              </p:cNvPr>
              <p:cNvSpPr txBox="1"/>
              <p:nvPr/>
            </p:nvSpPr>
            <p:spPr>
              <a:xfrm>
                <a:off x="1016844" y="3145979"/>
                <a:ext cx="3696909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ko-KR" dirty="0"/>
                  <a:t>)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04527E-2B7C-4542-B845-7328AB5B5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4" y="3145979"/>
                <a:ext cx="3696909" cy="372410"/>
              </a:xfrm>
              <a:prstGeom prst="rect">
                <a:avLst/>
              </a:prstGeom>
              <a:blipFill>
                <a:blip r:embed="rId7"/>
                <a:stretch>
                  <a:fillRect l="-1370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D931B86-A2F4-0746-A756-5D0E1C01834C}"/>
                  </a:ext>
                </a:extLst>
              </p:cNvPr>
              <p:cNvSpPr/>
              <p:nvPr/>
            </p:nvSpPr>
            <p:spPr>
              <a:xfrm>
                <a:off x="4119363" y="3150312"/>
                <a:ext cx="2089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D931B86-A2F4-0746-A756-5D0E1C01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63" y="3150312"/>
                <a:ext cx="208986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B686F-F5C7-874E-91DA-1D99742F315F}"/>
                  </a:ext>
                </a:extLst>
              </p:cNvPr>
              <p:cNvSpPr txBox="1"/>
              <p:nvPr/>
            </p:nvSpPr>
            <p:spPr>
              <a:xfrm>
                <a:off x="1016844" y="3643314"/>
                <a:ext cx="2518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B686F-F5C7-874E-91DA-1D99742F3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4" y="3643314"/>
                <a:ext cx="251838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21F3-01BB-0E43-90A0-C478D44F4CF9}"/>
                  </a:ext>
                </a:extLst>
              </p:cNvPr>
              <p:cNvSpPr txBox="1"/>
              <p:nvPr/>
            </p:nvSpPr>
            <p:spPr>
              <a:xfrm>
                <a:off x="965265" y="4159404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21F3-01BB-0E43-90A0-C478D44F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65" y="4159404"/>
                <a:ext cx="38183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D0C65-C7EB-8D40-8860-FF43BDE0326E}"/>
                  </a:ext>
                </a:extLst>
              </p:cNvPr>
              <p:cNvSpPr txBox="1"/>
              <p:nvPr/>
            </p:nvSpPr>
            <p:spPr>
              <a:xfrm>
                <a:off x="1156183" y="4139778"/>
                <a:ext cx="164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D0C65-C7EB-8D40-8860-FF43BDE0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83" y="4139778"/>
                <a:ext cx="1641668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D83A70FF-F468-F14C-BF56-AD40074A4A8B}"/>
              </a:ext>
            </a:extLst>
          </p:cNvPr>
          <p:cNvSpPr txBox="1"/>
          <p:nvPr/>
        </p:nvSpPr>
        <p:spPr>
          <a:xfrm>
            <a:off x="879565" y="4754878"/>
            <a:ext cx="1052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오류 위치에 따라 수신한 벡터 </a:t>
            </a:r>
            <a:r>
              <a:rPr kumimoji="1" lang="en-US" altLang="ko-KR" dirty="0"/>
              <a:t>    </a:t>
            </a:r>
            <a:r>
              <a:rPr kumimoji="1" lang="ko-KR" altLang="en-US" dirty="0"/>
              <a:t>의 오류를 수정하여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Goppa</a:t>
            </a:r>
            <a:r>
              <a:rPr kumimoji="1" lang="en-US" altLang="ko-KR" dirty="0"/>
              <a:t> code</a:t>
            </a:r>
            <a:r>
              <a:rPr kumimoji="1" lang="ko-KR" altLang="en-US" dirty="0"/>
              <a:t> 의 원본 </a:t>
            </a:r>
            <a:r>
              <a:rPr kumimoji="1" lang="en-US" altLang="ko-KR" dirty="0"/>
              <a:t>codeword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복구할 수 있음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2D27D7C-781A-7641-8D88-16ADFF70B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869" y="5246501"/>
            <a:ext cx="2793115" cy="38166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117590E-4955-DF4F-BD69-329D4A6D29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9168" y="5189979"/>
            <a:ext cx="3296223" cy="42503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CE101CF-1B4C-A040-9623-E839037B88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0870" y="4769472"/>
            <a:ext cx="289239" cy="30530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C898340-D972-BB49-8261-A213B36C9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101" y="5249845"/>
            <a:ext cx="289239" cy="30530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84B0E5-89FB-9748-A748-CDDC8D76E0FD}"/>
              </a:ext>
            </a:extLst>
          </p:cNvPr>
          <p:cNvSpPr txBox="1"/>
          <p:nvPr/>
        </p:nvSpPr>
        <p:spPr>
          <a:xfrm>
            <a:off x="1563081" y="523820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= </a:t>
            </a:r>
            <a:endParaRPr kumimoji="1"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47C3A9-ED10-9D4A-92B6-FE2214584031}"/>
              </a:ext>
            </a:extLst>
          </p:cNvPr>
          <p:cNvSpPr txBox="1"/>
          <p:nvPr/>
        </p:nvSpPr>
        <p:spPr>
          <a:xfrm>
            <a:off x="4816927" y="523820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endParaRPr kumimoji="1" lang="ko-KR" altLang="en-US" dirty="0"/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4D9C72F4-CCC9-254C-9F67-5882FA54EF61}"/>
              </a:ext>
            </a:extLst>
          </p:cNvPr>
          <p:cNvCxnSpPr>
            <a:cxnSpLocks/>
          </p:cNvCxnSpPr>
          <p:nvPr/>
        </p:nvCxnSpPr>
        <p:spPr>
          <a:xfrm>
            <a:off x="4167508" y="3528780"/>
            <a:ext cx="4021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2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3E1E-B7E3-0A4C-A312-C37DA6F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( 4 / 5 )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25E81-981F-E94F-878A-55468C9BD27E}"/>
              </a:ext>
            </a:extLst>
          </p:cNvPr>
          <p:cNvSpPr txBox="1"/>
          <p:nvPr/>
        </p:nvSpPr>
        <p:spPr>
          <a:xfrm>
            <a:off x="1796580" y="1341121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다음과 같은 오류 수정을 하는 이유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53F7E-BCC5-5342-9DB2-C9EA17CF149B}"/>
              </a:ext>
            </a:extLst>
          </p:cNvPr>
          <p:cNvSpPr txBox="1"/>
          <p:nvPr/>
        </p:nvSpPr>
        <p:spPr>
          <a:xfrm>
            <a:off x="411920" y="133241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Question. 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8339B-D4D2-3448-9031-691D18536375}"/>
              </a:ext>
            </a:extLst>
          </p:cNvPr>
          <p:cNvSpPr txBox="1"/>
          <p:nvPr/>
        </p:nvSpPr>
        <p:spPr>
          <a:xfrm>
            <a:off x="577907" y="1914254"/>
            <a:ext cx="89434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Bob</a:t>
            </a:r>
            <a:r>
              <a:rPr kumimoji="1" lang="ko-KR" altLang="en-US" dirty="0"/>
              <a:t>은 수신한</a:t>
            </a:r>
            <a:r>
              <a:rPr kumimoji="1" lang="en-US" altLang="ko-KR" dirty="0"/>
              <a:t>        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plaintext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복구해야 함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알고리즘을 모르는 수신자는 </a:t>
            </a:r>
            <a:r>
              <a:rPr kumimoji="1" lang="en-US" altLang="ko-KR" dirty="0"/>
              <a:t>low-weight codeword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찾아내기 매우 어려움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 Finding low-weight codeword problem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01846-7EE4-574C-99D8-9080013A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6" y="2493057"/>
            <a:ext cx="1056700" cy="323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C174A-5234-6240-AC98-71FE58A0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619" y="1923995"/>
            <a:ext cx="356105" cy="30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CC3257-AD6D-A241-9BF1-51E99E44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661" y="1988378"/>
            <a:ext cx="224525" cy="231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28C5FA-DC35-9F41-9B7B-AE3A4149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70" y="3069949"/>
            <a:ext cx="224525" cy="2313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1701AA-D08F-EC49-B3BE-E576BC17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96" y="4781338"/>
            <a:ext cx="4533900" cy="400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775A49-530D-BE4D-8268-BCE3938244A5}"/>
              </a:ext>
            </a:extLst>
          </p:cNvPr>
          <p:cNvSpPr txBox="1"/>
          <p:nvPr/>
        </p:nvSpPr>
        <p:spPr>
          <a:xfrm>
            <a:off x="583323" y="4272307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디코딩</a:t>
            </a:r>
            <a:r>
              <a:rPr kumimoji="1" lang="ko-KR" altLang="en-US" dirty="0"/>
              <a:t> 알고리즘을 사용하면 아래 식으로 간단하게 복구 가능</a:t>
            </a:r>
          </a:p>
        </p:txBody>
      </p:sp>
    </p:spTree>
    <p:extLst>
      <p:ext uri="{BB962C8B-B14F-4D97-AF65-F5344CB8AC3E}">
        <p14:creationId xmlns:p14="http://schemas.microsoft.com/office/powerpoint/2010/main" val="3976986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01832-943D-3746-BD64-747B9A54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Decoding Algorithm ( 5 / 5 )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8DCC3-E803-E84B-9159-C34D4CDB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448290"/>
            <a:ext cx="4533900" cy="40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182F7-E458-0649-AAF1-9A9EE8AD149D}"/>
              </a:ext>
            </a:extLst>
          </p:cNvPr>
          <p:cNvSpPr txBox="1"/>
          <p:nvPr/>
        </p:nvSpPr>
        <p:spPr>
          <a:xfrm>
            <a:off x="996964" y="404947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앞서 </a:t>
            </a:r>
            <a:endParaRPr kumimoji="1" lang="ko-KR" altLang="en-US" b="1" i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BF8F2-695C-E54D-B87E-DD8E387E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20" y="4003886"/>
            <a:ext cx="1529748" cy="458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A56E82-99A4-D544-AAD5-3853A1415903}"/>
                  </a:ext>
                </a:extLst>
              </p:cNvPr>
              <p:cNvSpPr txBox="1"/>
              <p:nvPr/>
            </p:nvSpPr>
            <p:spPr>
              <a:xfrm>
                <a:off x="1627900" y="3994607"/>
                <a:ext cx="690958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5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ko-KR" dirty="0"/>
                  <a:t> =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A56E82-99A4-D544-AAD5-3853A141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0" y="3994607"/>
                <a:ext cx="690958" cy="468205"/>
              </a:xfrm>
              <a:prstGeom prst="rect">
                <a:avLst/>
              </a:prstGeom>
              <a:blipFill>
                <a:blip r:embed="rId4"/>
                <a:stretch>
                  <a:fillRect l="-1786" r="-5357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7B4A2654-EDA5-854D-9201-BC5FC888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35" y="1448290"/>
            <a:ext cx="3345323" cy="458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4A7B8C-4A2F-4F4F-BF8D-E3C562988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35" y="2090897"/>
            <a:ext cx="6200215" cy="4329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CF9C6D-5E41-8E43-8832-B9BC2DEE0EF6}"/>
              </a:ext>
            </a:extLst>
          </p:cNvPr>
          <p:cNvSpPr/>
          <p:nvPr/>
        </p:nvSpPr>
        <p:spPr>
          <a:xfrm>
            <a:off x="4338918" y="2090897"/>
            <a:ext cx="582706" cy="43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FF375-562E-1747-A180-A6ABB89ABA5E}"/>
              </a:ext>
            </a:extLst>
          </p:cNvPr>
          <p:cNvSpPr txBox="1"/>
          <p:nvPr/>
        </p:nvSpPr>
        <p:spPr>
          <a:xfrm>
            <a:off x="4455459" y="2596209"/>
            <a:ext cx="3534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en-US" altLang="ko-KR" sz="1600" dirty="0">
                <a:sym typeface="Wingdings" pitchFamily="2" charset="2"/>
              </a:rPr>
              <a:t> </a:t>
            </a:r>
            <a:r>
              <a:rPr kumimoji="1" lang="ko-KR" altLang="en-US" sz="1600" dirty="0">
                <a:sym typeface="Wingdings" pitchFamily="2" charset="2"/>
              </a:rPr>
              <a:t>원본 </a:t>
            </a:r>
            <a:r>
              <a:rPr kumimoji="1" lang="ko-KR" altLang="en-US" sz="1600" dirty="0" err="1">
                <a:sym typeface="Wingdings" pitchFamily="2" charset="2"/>
              </a:rPr>
              <a:t>코드워드의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en-US" altLang="ko-KR" sz="1600" dirty="0">
                <a:sym typeface="Wingdings" pitchFamily="2" charset="2"/>
              </a:rPr>
              <a:t>syndrome </a:t>
            </a:r>
            <a:r>
              <a:rPr kumimoji="1" lang="ko-KR" altLang="en-US" sz="1600" dirty="0">
                <a:sym typeface="Wingdings" pitchFamily="2" charset="2"/>
              </a:rPr>
              <a:t>값은 </a:t>
            </a:r>
            <a:r>
              <a:rPr kumimoji="1" lang="en-US" altLang="ko-KR" sz="1600" dirty="0">
                <a:sym typeface="Wingdings" pitchFamily="2" charset="2"/>
              </a:rPr>
              <a:t>0</a:t>
            </a:r>
            <a:endParaRPr kumimoji="1" lang="ko-KR" altLang="en-US" sz="1600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F69251C-6265-5A47-8A78-DB0A5B03DFB9}"/>
              </a:ext>
            </a:extLst>
          </p:cNvPr>
          <p:cNvCxnSpPr/>
          <p:nvPr/>
        </p:nvCxnSpPr>
        <p:spPr>
          <a:xfrm flipV="1">
            <a:off x="4549590" y="2596209"/>
            <a:ext cx="0" cy="169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CC0322A-CB94-F149-9A8C-EFA29600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79" y="3428361"/>
            <a:ext cx="1401827" cy="3922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4C482E-DB07-354D-9546-161BB1796877}"/>
              </a:ext>
            </a:extLst>
          </p:cNvPr>
          <p:cNvSpPr txBox="1"/>
          <p:nvPr/>
        </p:nvSpPr>
        <p:spPr>
          <a:xfrm>
            <a:off x="2012556" y="3387662"/>
            <a:ext cx="486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?</a:t>
            </a:r>
            <a:endParaRPr kumimoji="1" lang="ko-KR" alt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7796F-E383-EF40-952E-5C682C5A5995}"/>
              </a:ext>
            </a:extLst>
          </p:cNvPr>
          <p:cNvSpPr txBox="1"/>
          <p:nvPr/>
        </p:nvSpPr>
        <p:spPr>
          <a:xfrm>
            <a:off x="3721531" y="40934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1124FB-5CC1-F044-91EF-E257C79DF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664" y="4068025"/>
            <a:ext cx="5009017" cy="37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650504-4B0D-6248-A605-D6E8738D3009}"/>
                  </a:ext>
                </a:extLst>
              </p:cNvPr>
              <p:cNvSpPr txBox="1"/>
              <p:nvPr/>
            </p:nvSpPr>
            <p:spPr>
              <a:xfrm>
                <a:off x="678925" y="3999439"/>
                <a:ext cx="3146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2200" i="1" smtClean="0">
                          <a:latin typeface="Cambria Math" panose="02040503050406030204" pitchFamily="18" charset="0"/>
                        </a:rPr>
                        <m:t>∵</m:t>
                      </m:r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650504-4B0D-6248-A605-D6E8738D3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25" y="3999439"/>
                <a:ext cx="314608" cy="430887"/>
              </a:xfrm>
              <a:prstGeom prst="rect">
                <a:avLst/>
              </a:prstGeom>
              <a:blipFill>
                <a:blip r:embed="rId9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CE93140-5E96-AA43-8670-C114A067B9C9}"/>
              </a:ext>
            </a:extLst>
          </p:cNvPr>
          <p:cNvSpPr txBox="1"/>
          <p:nvPr/>
        </p:nvSpPr>
        <p:spPr>
          <a:xfrm>
            <a:off x="591015" y="49845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F6A6FC-2073-2746-8B2D-C91373D9B026}"/>
                  </a:ext>
                </a:extLst>
              </p:cNvPr>
              <p:cNvSpPr txBox="1"/>
              <p:nvPr/>
            </p:nvSpPr>
            <p:spPr>
              <a:xfrm>
                <a:off x="2318858" y="4980159"/>
                <a:ext cx="9034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        </a:t>
                </a:r>
                <a:r>
                  <a:rPr kumimoji="1" lang="ko-KR" altLang="en-US" dirty="0"/>
                  <a:t>에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대한 오류수정으로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개의 </a:t>
                </a:r>
                <a:r>
                  <a:rPr kumimoji="1" lang="en-US" altLang="ko-KR" dirty="0"/>
                  <a:t>bit </a:t>
                </a:r>
                <a:r>
                  <a:rPr kumimoji="1" lang="ko-KR" altLang="en-US" dirty="0"/>
                  <a:t>가 수정 되었기 때문에         </a:t>
                </a:r>
                <a:r>
                  <a:rPr kumimoji="1" lang="en-US" altLang="ko-KR" dirty="0"/>
                  <a:t>       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weight </a:t>
                </a:r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F6A6FC-2073-2746-8B2D-C91373D9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58" y="4980159"/>
                <a:ext cx="9034909" cy="369332"/>
              </a:xfrm>
              <a:prstGeom prst="rect">
                <a:avLst/>
              </a:prstGeom>
              <a:blipFill>
                <a:blip r:embed="rId10"/>
                <a:stretch>
                  <a:fillRect l="-562"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27101C1B-4F5A-A242-9385-0FA1D76548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2458" y="1519875"/>
            <a:ext cx="248085" cy="2767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ECAFA2-A4E2-1B48-AB95-8968D4561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090" y="1531598"/>
            <a:ext cx="286251" cy="276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0122C8-A2EF-124D-A38F-3640480FE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819" y="4955078"/>
            <a:ext cx="330201" cy="3683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CA1DA0-C9AC-7E43-8098-B34F88F90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6612" y="4978524"/>
            <a:ext cx="346364" cy="3348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34850AD-EAFB-334A-9DA3-D760DBA665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330" y="5011432"/>
            <a:ext cx="847224" cy="2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AD12A-C505-0E40-B49C-8661DA8A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Decapsulation (2 / 2)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8F95A-079C-AD4B-A73B-8C2BEEF66914}"/>
              </a:ext>
            </a:extLst>
          </p:cNvPr>
          <p:cNvSpPr txBox="1"/>
          <p:nvPr/>
        </p:nvSpPr>
        <p:spPr>
          <a:xfrm>
            <a:off x="748804" y="195235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 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3E16E-8F48-4146-BD83-5660AEBB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5" y="1943116"/>
            <a:ext cx="1798040" cy="406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17606-03AE-2448-BF10-CD21E386F7CE}"/>
              </a:ext>
            </a:extLst>
          </p:cNvPr>
          <p:cNvSpPr txBox="1"/>
          <p:nvPr/>
        </p:nvSpPr>
        <p:spPr>
          <a:xfrm>
            <a:off x="3033639" y="195983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</a:t>
            </a:r>
            <a:r>
              <a:rPr kumimoji="1" lang="en-US" altLang="ko-KR" dirty="0"/>
              <a:t>,  </a:t>
            </a:r>
            <a:r>
              <a:rPr kumimoji="1" lang="ko-KR" altLang="en-US" dirty="0"/>
              <a:t>만약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974D8-57B8-F04B-9DBD-633E3EC0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47" y="1909291"/>
            <a:ext cx="1297373" cy="40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211CF-A510-0C45-93E6-BA7CFBDA5AA1}"/>
              </a:ext>
            </a:extLst>
          </p:cNvPr>
          <p:cNvSpPr txBox="1"/>
          <p:nvPr/>
        </p:nvSpPr>
        <p:spPr>
          <a:xfrm>
            <a:off x="5987845" y="193706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라면</a:t>
            </a:r>
            <a:r>
              <a:rPr kumimoji="1" lang="en-US" altLang="ko-KR" dirty="0"/>
              <a:t>, 		     ,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8258DF-8451-9E49-9ABD-0DE8EE016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30" y="1954713"/>
            <a:ext cx="1375110" cy="312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BDF408-2A6A-5A45-8230-6DA0AFA1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440" y="1951539"/>
            <a:ext cx="860259" cy="286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2D7E9-655A-E34B-BA47-B3705D5EBAD6}"/>
              </a:ext>
            </a:extLst>
          </p:cNvPr>
          <p:cNvSpPr txBox="1"/>
          <p:nvPr/>
        </p:nvSpPr>
        <p:spPr>
          <a:xfrm>
            <a:off x="761307" y="25495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 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FDDB24-9371-9741-80AC-C7B4D0DD2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007" y="2568034"/>
            <a:ext cx="2218316" cy="3961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D158B6-A759-3F40-AD1F-273B80064526}"/>
              </a:ext>
            </a:extLst>
          </p:cNvPr>
          <p:cNvSpPr/>
          <p:nvPr/>
        </p:nvSpPr>
        <p:spPr>
          <a:xfrm>
            <a:off x="3467590" y="254956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계산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0656D-DA59-DC49-8A7E-1A1EF8121DE2}"/>
              </a:ext>
            </a:extLst>
          </p:cNvPr>
          <p:cNvSpPr txBox="1"/>
          <p:nvPr/>
        </p:nvSpPr>
        <p:spPr>
          <a:xfrm>
            <a:off x="761307" y="31680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6. 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2B6D60-D499-9B44-8360-75246C76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365" y="3128042"/>
            <a:ext cx="375813" cy="369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D414C3-7787-544D-B3FD-EC3880E30478}"/>
              </a:ext>
            </a:extLst>
          </p:cNvPr>
          <p:cNvSpPr txBox="1"/>
          <p:nvPr/>
        </p:nvSpPr>
        <p:spPr>
          <a:xfrm>
            <a:off x="1198655" y="316806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Session key       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78124-F7E5-2A41-BBFF-E9A5C6A2DAC9}"/>
              </a:ext>
            </a:extLst>
          </p:cNvPr>
          <p:cNvSpPr txBox="1"/>
          <p:nvPr/>
        </p:nvSpPr>
        <p:spPr>
          <a:xfrm>
            <a:off x="2973592" y="31772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C113E-9532-DF47-B6F9-B36FF069AC26}"/>
              </a:ext>
            </a:extLst>
          </p:cNvPr>
          <p:cNvSpPr txBox="1"/>
          <p:nvPr/>
        </p:nvSpPr>
        <p:spPr>
          <a:xfrm>
            <a:off x="170350" y="1306653"/>
            <a:ext cx="1101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Alice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Encapsulation </a:t>
            </a:r>
            <a:r>
              <a:rPr kumimoji="1" lang="ko-KR" altLang="en-US" sz="2000" dirty="0"/>
              <a:t>과정과 동일하게 </a:t>
            </a:r>
            <a:r>
              <a:rPr kumimoji="1" lang="en-US" altLang="ko-KR" sz="2000" dirty="0" err="1"/>
              <a:t>Sesseion</a:t>
            </a:r>
            <a:r>
              <a:rPr kumimoji="1" lang="en-US" altLang="ko-KR" sz="2000" dirty="0"/>
              <a:t> key K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Bob</a:t>
            </a:r>
            <a:r>
              <a:rPr kumimoji="1" lang="ko-KR" altLang="en-US" sz="2000" dirty="0"/>
              <a:t> 또한 획득하여 키 교환이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F3B76-3333-7A43-9BC7-54F6DEBF0B3D}"/>
              </a:ext>
            </a:extLst>
          </p:cNvPr>
          <p:cNvSpPr txBox="1"/>
          <p:nvPr/>
        </p:nvSpPr>
        <p:spPr>
          <a:xfrm>
            <a:off x="748804" y="4074019"/>
            <a:ext cx="11751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구현의 관점에서 보았을 때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부채널</a:t>
            </a:r>
            <a:r>
              <a:rPr kumimoji="1" lang="ko-KR" altLang="en-US" dirty="0"/>
              <a:t> 공격으로 인한 비밀정보의 노출을 피해야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연산과정에서</a:t>
            </a:r>
            <a:r>
              <a:rPr kumimoji="1" lang="en-US" altLang="ko-KR" dirty="0"/>
              <a:t> Success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failure</a:t>
            </a:r>
            <a:r>
              <a:rPr kumimoji="1" lang="ko-KR" altLang="en-US" dirty="0"/>
              <a:t> 구분의 특징이 드러나지 않기 위해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        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반환해도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연산을 멈추지 않고 계속 진행하기를 언급 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E5CE30-0A95-1340-A8F5-E1ABA3302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13" y="5152903"/>
            <a:ext cx="406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1F199-8FB0-D74C-9A0F-20B06378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R" dirty="0"/>
              <a:t>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– Conclusion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F6DE1-4A18-F14A-9FD4-993D353D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47" y="1020460"/>
            <a:ext cx="5804156" cy="2009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3E8541-5554-E245-97E8-978B1CA0153A}"/>
              </a:ext>
            </a:extLst>
          </p:cNvPr>
          <p:cNvSpPr/>
          <p:nvPr/>
        </p:nvSpPr>
        <p:spPr>
          <a:xfrm>
            <a:off x="6582706" y="2937711"/>
            <a:ext cx="4483820" cy="95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CBDC4-8874-874B-9982-047CFFE98B38}"/>
              </a:ext>
            </a:extLst>
          </p:cNvPr>
          <p:cNvSpPr txBox="1"/>
          <p:nvPr/>
        </p:nvSpPr>
        <p:spPr>
          <a:xfrm>
            <a:off x="6544416" y="2898210"/>
            <a:ext cx="4801314" cy="2522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Generates Classic </a:t>
            </a:r>
            <a:r>
              <a:rPr kumimoji="1" lang="en-US" altLang="ko-KR" dirty="0" err="1"/>
              <a:t>McEliece</a:t>
            </a:r>
            <a:r>
              <a:rPr kumimoji="1" lang="en-US" altLang="ko-KR" dirty="0"/>
              <a:t> Key Pair	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FFC8A-6ECE-284C-B167-D544D7B2EAD5}"/>
                  </a:ext>
                </a:extLst>
              </p:cNvPr>
              <p:cNvSpPr txBox="1"/>
              <p:nvPr/>
            </p:nvSpPr>
            <p:spPr>
              <a:xfrm>
                <a:off x="6567276" y="3212678"/>
                <a:ext cx="3885679" cy="2522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Private key :          {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}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FFC8A-6ECE-284C-B167-D544D7B2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76" y="3212678"/>
                <a:ext cx="3885679" cy="252259"/>
              </a:xfrm>
              <a:prstGeom prst="rect">
                <a:avLst/>
              </a:prstGeom>
              <a:blipFill>
                <a:blip r:embed="rId3"/>
                <a:stretch>
                  <a:fillRect l="-651" t="-4762" r="-14984" b="-7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A7E3AD-3DB1-EC4E-B519-9A1FB3D663AB}"/>
                  </a:ext>
                </a:extLst>
              </p:cNvPr>
              <p:cNvSpPr txBox="1"/>
              <p:nvPr/>
            </p:nvSpPr>
            <p:spPr>
              <a:xfrm>
                <a:off x="6567275" y="3545434"/>
                <a:ext cx="1854034" cy="25225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A7E3AD-3DB1-EC4E-B519-9A1FB3D66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75" y="3545434"/>
                <a:ext cx="1854034" cy="252259"/>
              </a:xfrm>
              <a:prstGeom prst="rect">
                <a:avLst/>
              </a:prstGeom>
              <a:blipFill>
                <a:blip r:embed="rId4"/>
                <a:stretch>
                  <a:fillRect l="-1361" t="-9524" b="-7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786309-4D13-F14D-921B-96DE03C656FC}"/>
              </a:ext>
            </a:extLst>
          </p:cNvPr>
          <p:cNvCxnSpPr>
            <a:cxnSpLocks/>
          </p:cNvCxnSpPr>
          <p:nvPr/>
        </p:nvCxnSpPr>
        <p:spPr>
          <a:xfrm flipH="1">
            <a:off x="5179595" y="4174482"/>
            <a:ext cx="1424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F33EC6-4A30-B644-A904-C0078C1A6DF7}"/>
              </a:ext>
            </a:extLst>
          </p:cNvPr>
          <p:cNvSpPr/>
          <p:nvPr/>
        </p:nvSpPr>
        <p:spPr>
          <a:xfrm>
            <a:off x="6579568" y="4011511"/>
            <a:ext cx="1549568" cy="33090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47A89-CD55-0C4D-882E-90EFAE271EBA}"/>
                  </a:ext>
                </a:extLst>
              </p:cNvPr>
              <p:cNvSpPr txBox="1"/>
              <p:nvPr/>
            </p:nvSpPr>
            <p:spPr>
              <a:xfrm>
                <a:off x="6590998" y="4006604"/>
                <a:ext cx="1565493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Public key :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47A89-CD55-0C4D-882E-90EFAE27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98" y="4006604"/>
                <a:ext cx="1565493" cy="335756"/>
              </a:xfrm>
              <a:prstGeom prst="rect">
                <a:avLst/>
              </a:prstGeom>
              <a:blipFill>
                <a:blip r:embed="rId5"/>
                <a:stretch>
                  <a:fillRect l="-2419" t="-3571" b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6C3E1B-2B0E-9043-B136-DD582512C5B3}"/>
              </a:ext>
            </a:extLst>
          </p:cNvPr>
          <p:cNvSpPr/>
          <p:nvPr/>
        </p:nvSpPr>
        <p:spPr>
          <a:xfrm>
            <a:off x="2631004" y="4265531"/>
            <a:ext cx="3083996" cy="1127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172B5-3272-D94C-822B-5923A184E90A}"/>
              </a:ext>
            </a:extLst>
          </p:cNvPr>
          <p:cNvSpPr txBox="1"/>
          <p:nvPr/>
        </p:nvSpPr>
        <p:spPr>
          <a:xfrm>
            <a:off x="2631004" y="4248265"/>
            <a:ext cx="2558906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Random Plaintext : e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F37FB7-0957-4C42-92A3-D9D2B47AE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34" y="4548050"/>
            <a:ext cx="1547564" cy="295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04508F-BF62-594D-91AE-F3D3A9FF7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472" y="4830543"/>
            <a:ext cx="980289" cy="244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24188B-2575-5F4D-A4D3-19D210C39456}"/>
              </a:ext>
            </a:extLst>
          </p:cNvPr>
          <p:cNvSpPr txBox="1"/>
          <p:nvPr/>
        </p:nvSpPr>
        <p:spPr>
          <a:xfrm>
            <a:off x="2648056" y="4526157"/>
            <a:ext cx="852028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Using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A1110-B52A-7C4F-A754-8C9428ECFF60}"/>
              </a:ext>
            </a:extLst>
          </p:cNvPr>
          <p:cNvSpPr txBox="1"/>
          <p:nvPr/>
        </p:nvSpPr>
        <p:spPr>
          <a:xfrm>
            <a:off x="2631004" y="4786154"/>
            <a:ext cx="1232902" cy="30523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dirty="0"/>
              <a:t>Compute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19AB8F-BFD8-2044-B08F-D65ED2D32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3208" y="3252002"/>
            <a:ext cx="205721" cy="2821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E46984-180D-9B47-9C7D-F492BCDE0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9088" y="3331947"/>
            <a:ext cx="232051" cy="15679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D9BB9E-CB07-674F-81F3-EDDFA5439996}"/>
              </a:ext>
            </a:extLst>
          </p:cNvPr>
          <p:cNvCxnSpPr>
            <a:cxnSpLocks/>
          </p:cNvCxnSpPr>
          <p:nvPr/>
        </p:nvCxnSpPr>
        <p:spPr>
          <a:xfrm>
            <a:off x="4869785" y="5741621"/>
            <a:ext cx="175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0C2FF-6FCB-6A4D-A204-090710F6CC93}"/>
              </a:ext>
            </a:extLst>
          </p:cNvPr>
          <p:cNvSpPr/>
          <p:nvPr/>
        </p:nvSpPr>
        <p:spPr>
          <a:xfrm>
            <a:off x="3853017" y="5567220"/>
            <a:ext cx="1549568" cy="330901"/>
          </a:xfrm>
          <a:prstGeom prst="rect">
            <a:avLst/>
          </a:prstGeom>
          <a:solidFill>
            <a:srgbClr val="4573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8E382F-C5C5-304D-A5CE-3FE4C00CDFA5}"/>
                  </a:ext>
                </a:extLst>
              </p:cNvPr>
              <p:cNvSpPr txBox="1"/>
              <p:nvPr/>
            </p:nvSpPr>
            <p:spPr>
              <a:xfrm>
                <a:off x="3864447" y="5562313"/>
                <a:ext cx="1565493" cy="3357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kumimoji="1" lang="en-US" altLang="ko-KR" dirty="0">
                    <a:solidFill>
                      <a:schemeClr val="bg1"/>
                    </a:solidFill>
                  </a:rPr>
                  <a:t>Ciphertext: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8E382F-C5C5-304D-A5CE-3FE4C00C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47" y="5562313"/>
                <a:ext cx="1565493" cy="335756"/>
              </a:xfrm>
              <a:prstGeom prst="rect">
                <a:avLst/>
              </a:prstGeom>
              <a:blipFill>
                <a:blip r:embed="rId10"/>
                <a:stretch>
                  <a:fillRect l="-2400" t="-7407" b="-3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06DB6-81E9-4B42-8257-25619878535B}"/>
                  </a:ext>
                </a:extLst>
              </p:cNvPr>
              <p:cNvSpPr txBox="1"/>
              <p:nvPr/>
            </p:nvSpPr>
            <p:spPr>
              <a:xfrm>
                <a:off x="6590998" y="5725688"/>
                <a:ext cx="3167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Decrypt C to obtain e</a:t>
                </a:r>
              </a:p>
              <a:p>
                <a:r>
                  <a:rPr kumimoji="1" lang="en-US" altLang="ko-KR" dirty="0"/>
                  <a:t>Session Key :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06DB6-81E9-4B42-8257-25619878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98" y="5725688"/>
                <a:ext cx="3167919" cy="646331"/>
              </a:xfrm>
              <a:prstGeom prst="rect">
                <a:avLst/>
              </a:prstGeom>
              <a:blipFill>
                <a:blip r:embed="rId11"/>
                <a:stretch>
                  <a:fillRect l="-1200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D728A1-1B69-4E45-9527-8976657E7FE6}"/>
                  </a:ext>
                </a:extLst>
              </p:cNvPr>
              <p:cNvSpPr/>
              <p:nvPr/>
            </p:nvSpPr>
            <p:spPr>
              <a:xfrm>
                <a:off x="2648056" y="5038234"/>
                <a:ext cx="31679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/>
                  <a:t>Session Key :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D728A1-1B69-4E45-9527-8976657E7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56" y="5038234"/>
                <a:ext cx="3167919" cy="369332"/>
              </a:xfrm>
              <a:prstGeom prst="rect">
                <a:avLst/>
              </a:prstGeom>
              <a:blipFill>
                <a:blip r:embed="rId12"/>
                <a:stretch>
                  <a:fillRect l="-1600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07EA9-A112-E84B-BE29-386DCA5F4573}"/>
              </a:ext>
            </a:extLst>
          </p:cNvPr>
          <p:cNvSpPr/>
          <p:nvPr/>
        </p:nvSpPr>
        <p:spPr>
          <a:xfrm>
            <a:off x="6650317" y="5691381"/>
            <a:ext cx="2992491" cy="731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678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n>
                  <a:noFill/>
                </a:ln>
                <a:solidFill>
                  <a:schemeClr val="bg2"/>
                </a:solidFill>
              </a:rPr>
              <a:t>코드 기반 양자내성 암호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n>
                  <a:noFill/>
                </a:ln>
                <a:solidFill>
                  <a:schemeClr val="bg2"/>
                </a:solidFill>
              </a:rPr>
              <a:t>McEliece</a:t>
            </a:r>
            <a:endParaRPr lang="ko-KR" altLang="en-US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76706"/>
            <a:ext cx="7380427" cy="718952"/>
          </a:xfrm>
        </p:spPr>
        <p:txBody>
          <a:bodyPr>
            <a:normAutofit/>
          </a:bodyPr>
          <a:lstStyle/>
          <a:p>
            <a:r>
              <a:rPr lang="en-US" altLang="ko-KR"/>
              <a:t>BIKE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8845" y="4814565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8845" y="1051337"/>
            <a:ext cx="8038011" cy="98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19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BIKE(Bit Flipping Key Encapsulation)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b="1" smtClean="0"/>
              <a:t>QC-MDPC(Quasi-Cyclic Moderate Density Parity-Check)</a:t>
            </a:r>
            <a:r>
              <a:rPr lang="en-US" altLang="ko-KR" smtClean="0"/>
              <a:t> </a:t>
            </a:r>
            <a:r>
              <a:rPr lang="ko-KR" altLang="en-US" smtClean="0"/>
              <a:t>부호에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기반한 암호화 알고리즘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b="1" smtClean="0"/>
              <a:t>Bit Flipping Decoding</a:t>
            </a:r>
            <a:r>
              <a:rPr lang="en-US" altLang="ko-KR" smtClean="0"/>
              <a:t> </a:t>
            </a:r>
            <a:r>
              <a:rPr lang="ko-KR" altLang="en-US" smtClean="0"/>
              <a:t>방식을 이용해 복호화 진행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60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- </a:t>
            </a:r>
            <a:r>
              <a:rPr lang="ko-KR" altLang="en-US" smtClean="0"/>
              <a:t>표기</a:t>
            </a:r>
            <a:endParaRPr lang="ko-KR" altLang="en-US"/>
          </a:p>
        </p:txBody>
      </p:sp>
      <p:pic>
        <p:nvPicPr>
          <p:cNvPr id="1026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88" y="1222354"/>
            <a:ext cx="9188624" cy="50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1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altLang="en-US" sz="3000" dirty="0"/>
              <a:t>코드</a:t>
            </a:r>
            <a:r>
              <a:rPr lang="ko-KR" sz="3000" dirty="0"/>
              <a:t> 이론</a:t>
            </a:r>
            <a:endParaRPr dirty="0"/>
          </a:p>
        </p:txBody>
      </p:sp>
      <p:sp>
        <p:nvSpPr>
          <p:cNvPr id="129" name="Google Shape;129;p16"/>
          <p:cNvSpPr txBox="1"/>
          <p:nvPr/>
        </p:nvSpPr>
        <p:spPr>
          <a:xfrm>
            <a:off x="314863" y="1102627"/>
            <a:ext cx="1196295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이론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불완전한 채널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생기는 </a:t>
            </a: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잡음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수정하기 위해 제안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오류 수정 능력을 가진 </a:t>
            </a:r>
            <a:r>
              <a:rPr lang="ko-KR" altLang="en-US" sz="2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사용하여 메시지 전달</a:t>
            </a:r>
            <a:endParaRPr sz="2000" dirty="0"/>
          </a:p>
        </p:txBody>
      </p:sp>
      <p:pic>
        <p:nvPicPr>
          <p:cNvPr id="130" name="Google Shape;130;p16" descr="claude shannon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647" y="2674260"/>
            <a:ext cx="2464441" cy="3320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155491" y="5994400"/>
            <a:ext cx="2112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Claude Shannon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25929" y="3124184"/>
            <a:ext cx="7530040" cy="2870216"/>
            <a:chOff x="703278" y="2371956"/>
            <a:chExt cx="10932012" cy="4166940"/>
          </a:xfrm>
        </p:grpSpPr>
        <p:pic>
          <p:nvPicPr>
            <p:cNvPr id="7" name="Google Shape;110;p15" descr="ì¬ëì´ ë¸ë¼ì´, ì¬ë, ì¬ë, ìë°í, ì¬ë, ì¸ê°ì ìì´ì½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65255" y="2706607"/>
              <a:ext cx="1442960" cy="1442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11;p15" descr="ì¬ì ì¬ëë¤ì, ì¬ì, ìë°í, ì¬ë, ì¸ê°ì ìì´ì½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278" y="2682976"/>
              <a:ext cx="1442960" cy="1442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12;p15"/>
            <p:cNvSpPr txBox="1"/>
            <p:nvPr/>
          </p:nvSpPr>
          <p:spPr>
            <a:xfrm>
              <a:off x="828365" y="4232367"/>
              <a:ext cx="116410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Alice</a:t>
              </a:r>
              <a:endPara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3;p15"/>
            <p:cNvSpPr txBox="1"/>
            <p:nvPr/>
          </p:nvSpPr>
          <p:spPr>
            <a:xfrm>
              <a:off x="9829534" y="4125936"/>
              <a:ext cx="9813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Bob</a:t>
              </a:r>
              <a:endPara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;p15"/>
            <p:cNvSpPr/>
            <p:nvPr/>
          </p:nvSpPr>
          <p:spPr>
            <a:xfrm>
              <a:off x="2759804" y="3020212"/>
              <a:ext cx="6430036" cy="7684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15;p15" descr="mail Ic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8365" y="4817142"/>
              <a:ext cx="1158077" cy="115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6;p15" descr="mail Ic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52085" y="4728967"/>
              <a:ext cx="1158077" cy="115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7;p15" descr="심장 박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98525" y="486698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18;p15"/>
            <p:cNvSpPr txBox="1"/>
            <p:nvPr/>
          </p:nvSpPr>
          <p:spPr>
            <a:xfrm>
              <a:off x="703278" y="5912852"/>
              <a:ext cx="1620242" cy="62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CLEAR</a:t>
              </a:r>
              <a:endParaRPr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9;p15"/>
            <p:cNvSpPr txBox="1"/>
            <p:nvPr/>
          </p:nvSpPr>
          <p:spPr>
            <a:xfrm>
              <a:off x="8922600" y="5840399"/>
              <a:ext cx="2712690" cy="626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+ NOISE</a:t>
              </a:r>
              <a:endParaRPr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0;p15"/>
            <p:cNvGrpSpPr/>
            <p:nvPr/>
          </p:nvGrpSpPr>
          <p:grpSpPr>
            <a:xfrm>
              <a:off x="4468202" y="2371956"/>
              <a:ext cx="2558700" cy="1158076"/>
              <a:chOff x="4290647" y="2398590"/>
              <a:chExt cx="2558700" cy="1158076"/>
            </a:xfrm>
          </p:grpSpPr>
          <p:pic>
            <p:nvPicPr>
              <p:cNvPr id="18" name="Google Shape;121;p15" descr="mail Icon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290647" y="2398590"/>
                <a:ext cx="1158077" cy="115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22;p15" descr="심장 박동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934947" y="256301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123;p15"/>
              <p:cNvSpPr/>
              <p:nvPr/>
            </p:nvSpPr>
            <p:spPr>
              <a:xfrm>
                <a:off x="5448724" y="2807148"/>
                <a:ext cx="499315" cy="426128"/>
              </a:xfrm>
              <a:prstGeom prst="mathPlus">
                <a:avLst>
                  <a:gd name="adj1" fmla="val 23520"/>
                </a:avLst>
              </a:prstGeom>
              <a:solidFill>
                <a:schemeClr val="dk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829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- </a:t>
            </a:r>
            <a:r>
              <a:rPr lang="ko-KR" altLang="en-US" smtClean="0"/>
              <a:t>정의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선형 부호</a:t>
            </a:r>
            <a:r>
              <a:rPr lang="en-US" altLang="ko-KR" smtClean="0"/>
              <a:t>: </a:t>
            </a:r>
            <a:r>
              <a:rPr lang="ko-KR" altLang="en-US" smtClean="0"/>
              <a:t>이진 선형부호 </a:t>
            </a:r>
            <a:r>
              <a:rPr lang="en-US" altLang="ko-KR" i="1" smtClean="0"/>
              <a:t>C(nxk)</a:t>
            </a:r>
            <a:r>
              <a:rPr lang="en-US" altLang="ko-KR" sz="2400" i="1" smtClean="0"/>
              <a:t/>
            </a:r>
            <a:br>
              <a:rPr lang="en-US" altLang="ko-KR" sz="2400" i="1" smtClean="0"/>
            </a:br>
            <a:r>
              <a:rPr lang="ko-KR" altLang="en-US" sz="2000" smtClean="0"/>
              <a:t>길이</a:t>
            </a:r>
            <a:r>
              <a:rPr lang="en-US" altLang="ko-KR" sz="2000" smtClean="0"/>
              <a:t>:</a:t>
            </a:r>
            <a:r>
              <a:rPr lang="en-US" altLang="ko-KR" sz="2000" i="1" smtClean="0"/>
              <a:t>n</a:t>
            </a:r>
            <a:r>
              <a:rPr lang="en-US" altLang="ko-KR" sz="2000" smtClean="0"/>
              <a:t>, </a:t>
            </a:r>
            <a:r>
              <a:rPr lang="ko-KR" altLang="en-US" sz="2000" smtClean="0"/>
              <a:t>차원</a:t>
            </a:r>
            <a:r>
              <a:rPr lang="en-US" altLang="ko-KR" sz="2000" smtClean="0"/>
              <a:t>:</a:t>
            </a:r>
            <a:r>
              <a:rPr lang="en-US" altLang="ko-KR" sz="2000" i="1" smtClean="0"/>
              <a:t>k</a:t>
            </a:r>
          </a:p>
          <a:p>
            <a:pPr>
              <a:lnSpc>
                <a:spcPct val="150000"/>
              </a:lnSpc>
            </a:pPr>
            <a:endParaRPr lang="en-US" altLang="ko-KR" sz="1800" smtClean="0"/>
          </a:p>
          <a:p>
            <a:pPr>
              <a:lnSpc>
                <a:spcPct val="150000"/>
              </a:lnSpc>
            </a:pPr>
            <a:r>
              <a:rPr lang="ko-KR" altLang="en-US" smtClean="0"/>
              <a:t>생성자와 패리티 검사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행렬</a:t>
            </a:r>
            <a:r>
              <a:rPr lang="en-US" altLang="ko-KR" sz="2400" smtClean="0"/>
              <a:t>		   </a:t>
            </a:r>
            <a:r>
              <a:rPr lang="ko-KR" altLang="en-US" sz="2400" smtClean="0"/>
              <a:t>는 이진선형부호 </a:t>
            </a:r>
            <a:r>
              <a:rPr lang="en-US" altLang="ko-KR" sz="2400" i="1" smtClean="0"/>
              <a:t>C(nxk)</a:t>
            </a:r>
            <a:r>
              <a:rPr lang="ko-KR" altLang="en-US" sz="2400" smtClean="0"/>
              <a:t>로 부터 나온 생성자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행렬</a:t>
            </a:r>
            <a:r>
              <a:rPr lang="en-US" altLang="ko-KR" sz="2400" smtClean="0"/>
              <a:t>		        </a:t>
            </a:r>
            <a:r>
              <a:rPr lang="ko-KR" altLang="en-US" sz="2400" smtClean="0"/>
              <a:t>는  </a:t>
            </a:r>
            <a:r>
              <a:rPr lang="en-US" altLang="ko-KR" sz="2400" i="1" smtClean="0"/>
              <a:t>C</a:t>
            </a:r>
            <a:r>
              <a:rPr lang="ko-KR" altLang="en-US" sz="2400" smtClean="0"/>
              <a:t>의 패리티 검사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벡터 </a:t>
            </a:r>
            <a:r>
              <a:rPr lang="en-US" altLang="ko-KR" sz="2400" i="1" smtClean="0"/>
              <a:t>m</a:t>
            </a:r>
            <a:r>
              <a:rPr lang="ko-KR" altLang="en-US" sz="2400" smtClean="0"/>
              <a:t>과 </a:t>
            </a:r>
            <a:r>
              <a:rPr lang="en-US" altLang="ko-KR" sz="2400" i="1" smtClean="0"/>
              <a:t>G</a:t>
            </a:r>
            <a:r>
              <a:rPr lang="ko-KR" altLang="en-US" sz="2400" smtClean="0"/>
              <a:t>를 갖고 코드워크 생성</a:t>
            </a:r>
            <a:r>
              <a:rPr lang="en-US" altLang="ko-KR" sz="2400" smtClean="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벡터 </a:t>
            </a:r>
            <a:r>
              <a:rPr lang="en-US" altLang="ko-KR" i="1" smtClean="0"/>
              <a:t>e</a:t>
            </a:r>
            <a:r>
              <a:rPr lang="ko-KR" altLang="en-US" smtClean="0"/>
              <a:t>에 대한 신드롬 값</a:t>
            </a:r>
            <a:r>
              <a:rPr lang="en-US" altLang="ko-KR"/>
              <a:t>: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27" y="3706951"/>
            <a:ext cx="1392602" cy="590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99" y="4239372"/>
            <a:ext cx="1999296" cy="7136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188" y="4297036"/>
            <a:ext cx="1598956" cy="440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223" y="5670504"/>
            <a:ext cx="1702381" cy="4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6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Quasi-Cyclic Codes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/>
              <a:t>순환행렬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행 벡터가 선행 행 벡터에 비례하여 오른쪽으로 하나만큼 이동한 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첫번째 행에 의해 전체 행렬이 정의됨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b="1" smtClean="0"/>
          </a:p>
          <a:p>
            <a:pPr>
              <a:lnSpc>
                <a:spcPct val="150000"/>
              </a:lnSpc>
            </a:pPr>
            <a:r>
              <a:rPr lang="ko-KR" altLang="en-US" b="1" smtClean="0"/>
              <a:t>블록순환행렬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동일한 크기의 순환 행렬로 구성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크기</a:t>
            </a:r>
            <a:r>
              <a:rPr lang="en-US" altLang="ko-KR" sz="2400" smtClean="0"/>
              <a:t>: order(</a:t>
            </a:r>
            <a:r>
              <a:rPr lang="ko-KR" altLang="en-US" sz="2400" smtClean="0"/>
              <a:t>주기</a:t>
            </a:r>
            <a:r>
              <a:rPr lang="en-US" altLang="ko-KR" sz="2400" smtClean="0"/>
              <a:t>)</a:t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한 행에 들어있는 순환행렬의 개수</a:t>
            </a:r>
            <a:r>
              <a:rPr lang="en-US" altLang="ko-KR" sz="2400" smtClean="0"/>
              <a:t>: index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2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Quasi-Cyclic Codes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준순환부호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index n</a:t>
            </a:r>
            <a:r>
              <a:rPr lang="en-US" altLang="ko-KR" sz="2400" baseline="-25000" smtClean="0"/>
              <a:t>0</a:t>
            </a:r>
            <a:r>
              <a:rPr lang="ko-KR" altLang="en-US" sz="2400" smtClean="0"/>
              <a:t>와 </a:t>
            </a:r>
            <a:r>
              <a:rPr lang="en-US" altLang="ko-KR" sz="2400" smtClean="0"/>
              <a:t>order r</a:t>
            </a:r>
            <a:r>
              <a:rPr lang="ko-KR" altLang="en-US" sz="2400" smtClean="0"/>
              <a:t>인 이진 순환부호는 </a:t>
            </a:r>
            <a:r>
              <a:rPr lang="en-US" altLang="ko-KR" sz="2400" smtClean="0"/>
              <a:t>index 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 </a:t>
            </a:r>
            <a:r>
              <a:rPr lang="ko-KR" altLang="en-US" sz="2400" smtClean="0"/>
              <a:t>및 </a:t>
            </a:r>
            <a:r>
              <a:rPr lang="en-US" altLang="ko-KR" sz="2400" smtClean="0"/>
              <a:t>order r</a:t>
            </a:r>
            <a:r>
              <a:rPr lang="ko-KR" altLang="en-US" sz="2400" smtClean="0"/>
              <a:t>의 블록 순환 행렬을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  </a:t>
            </a:r>
            <a:r>
              <a:rPr lang="ko-KR" altLang="en-US" sz="2400" smtClean="0"/>
              <a:t>생성기 행렬로서 허용하는 선형 부호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		 QC </a:t>
            </a:r>
            <a:r>
              <a:rPr lang="ko-KR" altLang="en-US" sz="2400" smtClean="0"/>
              <a:t>부호는 </a:t>
            </a:r>
            <a:r>
              <a:rPr lang="en-US" altLang="ko-KR" sz="2400" smtClean="0"/>
              <a:t>index 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, </a:t>
            </a:r>
            <a:r>
              <a:rPr lang="ko-KR" altLang="en-US" sz="2400" smtClean="0"/>
              <a:t>길이 </a:t>
            </a:r>
            <a:r>
              <a:rPr lang="en-US" altLang="ko-KR" sz="2400" smtClean="0"/>
              <a:t>n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r </a:t>
            </a:r>
            <a:r>
              <a:rPr lang="ko-KR" altLang="en-US" sz="2400" smtClean="0"/>
              <a:t>및 </a:t>
            </a:r>
            <a:r>
              <a:rPr lang="en-US" altLang="ko-KR" sz="2400" smtClean="0"/>
              <a:t>k</a:t>
            </a:r>
            <a:r>
              <a:rPr lang="en-US" altLang="ko-KR" sz="2400" baseline="-25000" smtClean="0"/>
              <a:t>0</a:t>
            </a:r>
            <a:r>
              <a:rPr lang="en-US" altLang="ko-KR" sz="2400" smtClean="0"/>
              <a:t>r </a:t>
            </a:r>
            <a:r>
              <a:rPr lang="ko-KR" altLang="en-US" sz="2400" smtClean="0"/>
              <a:t>차원으로 구성된 순환부호</a:t>
            </a:r>
            <a:endParaRPr lang="en-US" altLang="ko-KR" sz="24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66" y="3077569"/>
            <a:ext cx="1159600" cy="442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66" y="4205212"/>
            <a:ext cx="9470737" cy="14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9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QC-MDPC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이진 </a:t>
                </a:r>
                <a:r>
                  <a:rPr lang="en-US" altLang="ko-KR" smtClean="0"/>
                  <a:t>MDPC(Moderate Density Parity Check)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</a:t>
                </a:r>
                <a:r>
                  <a:rPr lang="ko-KR" altLang="en-US" sz="2400" smtClean="0"/>
                  <a:t>주기</a:t>
                </a:r>
                <a:r>
                  <a:rPr lang="en-US" altLang="ko-KR" sz="2400" smtClean="0"/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ko-KR" sz="2400" smtClean="0"/>
                  <a:t>)</a:t>
                </a:r>
                <a:r>
                  <a:rPr lang="ko-KR" altLang="en-US" sz="2400" smtClean="0"/>
                  <a:t>의 밀도를 갖는 페리티 검사 행렬을 사용하는 이진 선형 코드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</a:t>
                </a:r>
                <a:r>
                  <a:rPr lang="ko-KR" altLang="en-US" sz="2400" smtClean="0"/>
                  <a:t>원격 통신에서 오류 정정을 위해 사용되는 </a:t>
                </a:r>
                <a:r>
                  <a:rPr lang="en-US" altLang="ko-KR" sz="2400" smtClean="0"/>
                  <a:t>LDPC(Low Density Parity Check)</a:t>
                </a:r>
                <a:r>
                  <a:rPr lang="ko-KR" altLang="en-US" sz="2400" smtClean="0"/>
                  <a:t>와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  </a:t>
                </a:r>
                <a:r>
                  <a:rPr lang="ko-KR" altLang="en-US" sz="2400" smtClean="0"/>
                  <a:t>사용되는 것과 유사한 반복적인 디코더를 사용</a:t>
                </a:r>
                <a:r>
                  <a:rPr lang="en-US" altLang="ko-KR" sz="2400" smtClean="0"/>
                  <a:t/>
                </a:r>
                <a:br>
                  <a:rPr lang="en-US" altLang="ko-KR" sz="2400" smtClean="0"/>
                </a:br>
                <a:r>
                  <a:rPr lang="en-US" altLang="ko-KR" sz="2400" smtClean="0"/>
                  <a:t>- t = </a:t>
                </a:r>
                <a:r>
                  <a:rPr lang="en-US" altLang="ko-KR" sz="2400"/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ko-KR" sz="2400" smtClean="0"/>
                  <a:t>log n)</a:t>
                </a:r>
                <a:r>
                  <a:rPr lang="ko-KR" altLang="en-US" sz="2400" smtClean="0"/>
                  <a:t>만큼의 에러 수정 가능</a:t>
                </a:r>
                <a:endParaRPr lang="en-US" altLang="ko-KR" sz="240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354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QC-MDPC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mtClean="0"/>
                  <a:t>(n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, k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) quasi-cyclic code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길이</a:t>
                </a:r>
                <a:r>
                  <a:rPr lang="en-US" altLang="ko-KR" smtClean="0"/>
                  <a:t> </a:t>
                </a:r>
                <a:r>
                  <a:rPr lang="en-US" altLang="ko-KR"/>
                  <a:t>n = </a:t>
                </a:r>
                <a:r>
                  <a:rPr lang="en-US" altLang="ko-KR" smtClean="0"/>
                  <a:t>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r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차원</a:t>
                </a:r>
                <a:r>
                  <a:rPr lang="en-US" altLang="ko-KR" smtClean="0"/>
                  <a:t> </a:t>
                </a:r>
                <a:r>
                  <a:rPr lang="en-US" altLang="ko-KR"/>
                  <a:t>k = </a:t>
                </a:r>
                <a:r>
                  <a:rPr lang="en-US" altLang="ko-KR" smtClean="0"/>
                  <a:t>k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r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주기</a:t>
                </a:r>
                <a:r>
                  <a:rPr lang="en-US" altLang="ko-KR" smtClean="0"/>
                  <a:t> </a:t>
                </a:r>
                <a:r>
                  <a:rPr lang="en-US" altLang="ko-KR"/>
                  <a:t>r </a:t>
                </a:r>
                <a:r>
                  <a:rPr lang="en-US" altLang="ko-KR" smtClean="0"/>
                  <a:t>(index n</a:t>
                </a:r>
                <a:r>
                  <a:rPr lang="en-US" altLang="ko-KR" baseline="-25000" smtClean="0"/>
                  <a:t>0</a:t>
                </a:r>
                <a:r>
                  <a:rPr lang="en-US" altLang="ko-KR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mtClean="0"/>
                  <a:t>무게 </a:t>
                </a:r>
                <a:r>
                  <a:rPr lang="en-US" altLang="ko-KR" smtClean="0"/>
                  <a:t>w =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ko-KR" smtClean="0"/>
                  <a:t>)</a:t>
                </a:r>
                <a:br>
                  <a:rPr lang="en-US" altLang="ko-KR" smtClean="0"/>
                </a:br>
                <a:r>
                  <a:rPr lang="ko-KR" altLang="en-US" sz="2000" smtClean="0"/>
                  <a:t>패리티 체크 행렬의 행 무게</a:t>
                </a:r>
                <a:endParaRPr lang="en-US" altLang="ko-KR" sz="200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04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81739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– 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47519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</a:t>
            </a:r>
            <a:r>
              <a:rPr lang="en-US" altLang="ko-KR"/>
              <a:t> </a:t>
            </a:r>
            <a:r>
              <a:rPr lang="en-US" altLang="ko-KR" smtClean="0"/>
              <a:t>– </a:t>
            </a:r>
            <a:r>
              <a:rPr lang="en-US" altLang="ko-KR"/>
              <a:t>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5098014" y="27009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전송</a:t>
            </a:r>
            <a:r>
              <a:rPr lang="en-US" altLang="ko-KR" smtClean="0"/>
              <a:t>(pk)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327744" y="3193323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8474" y="3524023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에러 백터 </a:t>
            </a:r>
            <a:r>
              <a:rPr lang="en-US" altLang="ko-KR" smtClean="0"/>
              <a:t>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 smtClean="0"/>
              <a:t>4.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K </a:t>
            </a:r>
            <a:r>
              <a:rPr lang="ko-KR" altLang="en-US" smtClean="0"/>
              <a:t>추출</a:t>
            </a:r>
            <a:endParaRPr lang="en-US" altLang="ko-KR" smtClean="0"/>
          </a:p>
          <a:p>
            <a:r>
              <a:rPr lang="en-US" altLang="ko-KR" smtClean="0"/>
              <a:t>5. pk</a:t>
            </a:r>
            <a:r>
              <a:rPr lang="ko-KR" altLang="en-US" smtClean="0"/>
              <a:t>를 사용해 </a:t>
            </a:r>
            <a:r>
              <a:rPr lang="en-US" altLang="ko-KR" smtClean="0"/>
              <a:t>e </a:t>
            </a:r>
            <a:r>
              <a:rPr lang="ko-KR" altLang="en-US" smtClean="0"/>
              <a:t>암호화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암호문 </a:t>
            </a:r>
            <a:r>
              <a:rPr lang="en-US" altLang="ko-KR" smtClean="0">
                <a:sym typeface="Wingdings" panose="05000000000000000000" pitchFamily="2" charset="2"/>
              </a:rPr>
              <a:t>ct </a:t>
            </a:r>
            <a:r>
              <a:rPr lang="ko-KR" altLang="en-US" smtClean="0">
                <a:sym typeface="Wingdings" panose="05000000000000000000" pitchFamily="2" charset="2"/>
              </a:rPr>
              <a:t>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5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</a:t>
            </a:r>
            <a:r>
              <a:rPr lang="en-US" altLang="ko-KR"/>
              <a:t> </a:t>
            </a:r>
            <a:r>
              <a:rPr lang="en-US" altLang="ko-KR" smtClean="0"/>
              <a:t>– </a:t>
            </a:r>
            <a:r>
              <a:rPr lang="en-US" altLang="ko-KR"/>
              <a:t>Message Protocol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7299" y="13622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Alice</a:t>
            </a:r>
            <a:endParaRPr lang="ko-KR" alt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8512629" y="136226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Bob</a:t>
            </a:r>
            <a:endParaRPr lang="ko-KR" altLang="en-US" sz="2400" b="1"/>
          </a:p>
        </p:txBody>
      </p:sp>
      <p:sp>
        <p:nvSpPr>
          <p:cNvPr id="7" name="TextBox 6"/>
          <p:cNvSpPr txBox="1"/>
          <p:nvPr/>
        </p:nvSpPr>
        <p:spPr>
          <a:xfrm>
            <a:off x="516718" y="20316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임시적으로 사용하는 </a:t>
            </a:r>
            <a:r>
              <a:rPr lang="en-US" altLang="ko-KR" smtClean="0"/>
              <a:t>QC-MDPC </a:t>
            </a:r>
            <a:r>
              <a:rPr lang="ko-KR" altLang="en-US" smtClean="0"/>
              <a:t>키 쌍</a:t>
            </a:r>
            <a:r>
              <a:rPr lang="en-US" altLang="ko-KR" smtClean="0"/>
              <a:t>(sk, pk) </a:t>
            </a:r>
            <a:r>
              <a:rPr lang="ko-KR" altLang="en-US" smtClean="0"/>
              <a:t>생성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개인키</a:t>
            </a:r>
            <a:r>
              <a:rPr lang="en-US" altLang="ko-KR" sz="1600" smtClean="0"/>
              <a:t>: sk, </a:t>
            </a:r>
            <a:r>
              <a:rPr lang="ko-KR" altLang="en-US" sz="1600" smtClean="0"/>
              <a:t>공개키</a:t>
            </a:r>
            <a:r>
              <a:rPr lang="en-US" altLang="ko-KR" sz="1600" smtClean="0"/>
              <a:t>: pk</a:t>
            </a:r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5098014" y="27009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전송</a:t>
            </a:r>
            <a:r>
              <a:rPr lang="en-US" altLang="ko-KR" smtClean="0"/>
              <a:t>(pk)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327744" y="3193323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8474" y="3524023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에러 백터 </a:t>
            </a:r>
            <a:r>
              <a:rPr lang="en-US" altLang="ko-KR" smtClean="0"/>
              <a:t>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 smtClean="0"/>
              <a:t>4.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K </a:t>
            </a:r>
            <a:r>
              <a:rPr lang="ko-KR" altLang="en-US" smtClean="0"/>
              <a:t>추출</a:t>
            </a:r>
            <a:endParaRPr lang="en-US" altLang="ko-KR" smtClean="0"/>
          </a:p>
          <a:p>
            <a:r>
              <a:rPr lang="en-US" altLang="ko-KR" smtClean="0"/>
              <a:t>5. pk</a:t>
            </a:r>
            <a:r>
              <a:rPr lang="ko-KR" altLang="en-US" smtClean="0"/>
              <a:t>를 사용해 </a:t>
            </a:r>
            <a:r>
              <a:rPr lang="en-US" altLang="ko-KR" smtClean="0"/>
              <a:t>e </a:t>
            </a:r>
            <a:r>
              <a:rPr lang="ko-KR" altLang="en-US" smtClean="0"/>
              <a:t>암호화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암호문 </a:t>
            </a:r>
            <a:r>
              <a:rPr lang="en-US" altLang="ko-KR" smtClean="0">
                <a:sym typeface="Wingdings" panose="05000000000000000000" pitchFamily="2" charset="2"/>
              </a:rPr>
              <a:t>ct </a:t>
            </a:r>
            <a:r>
              <a:rPr lang="ko-KR" altLang="en-US" smtClean="0">
                <a:sym typeface="Wingdings" panose="05000000000000000000" pitchFamily="2" charset="2"/>
              </a:rPr>
              <a:t>생성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98014" y="44320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</a:t>
            </a:r>
            <a:r>
              <a:rPr lang="ko-KR" altLang="en-US" smtClean="0"/>
              <a:t>전송</a:t>
            </a:r>
            <a:r>
              <a:rPr lang="en-US" altLang="ko-KR" smtClean="0"/>
              <a:t>(ct)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327744" y="4924398"/>
            <a:ext cx="4840896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718" y="5293730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r>
              <a:rPr lang="en-US" altLang="ko-KR" smtClean="0"/>
              <a:t>. sk</a:t>
            </a:r>
            <a:r>
              <a:rPr lang="ko-KR" altLang="en-US" smtClean="0"/>
              <a:t>를 사용해 </a:t>
            </a:r>
            <a:r>
              <a:rPr lang="en-US" altLang="ko-KR" smtClean="0"/>
              <a:t>ct</a:t>
            </a:r>
            <a:r>
              <a:rPr lang="ko-KR" altLang="en-US" smtClean="0"/>
              <a:t>를 복호화해서 </a:t>
            </a:r>
            <a:r>
              <a:rPr lang="en-US" altLang="ko-KR" smtClean="0"/>
              <a:t>e</a:t>
            </a:r>
            <a:r>
              <a:rPr lang="ko-KR" altLang="en-US" smtClean="0"/>
              <a:t>나 ⊥</a:t>
            </a:r>
            <a:r>
              <a:rPr lang="en-US" altLang="ko-KR" smtClean="0"/>
              <a:t>(</a:t>
            </a:r>
            <a:r>
              <a:rPr lang="ko-KR" altLang="en-US" smtClean="0"/>
              <a:t>실패 신호</a:t>
            </a:r>
            <a:r>
              <a:rPr lang="en-US" altLang="ko-KR" smtClean="0"/>
              <a:t>)</a:t>
            </a:r>
            <a:r>
              <a:rPr lang="ko-KR" altLang="en-US" smtClean="0"/>
              <a:t> 추출</a:t>
            </a:r>
            <a:endParaRPr lang="en-US" altLang="ko-KR" smtClean="0"/>
          </a:p>
          <a:p>
            <a:r>
              <a:rPr lang="en-US" altLang="ko-KR" smtClean="0"/>
              <a:t>8. </a:t>
            </a:r>
            <a:r>
              <a:rPr lang="ko-KR" altLang="en-US" smtClean="0"/>
              <a:t>에러 백터 </a:t>
            </a:r>
            <a:r>
              <a:rPr lang="en-US" altLang="ko-KR" smtClean="0"/>
              <a:t>e</a:t>
            </a:r>
            <a:r>
              <a:rPr lang="ko-KR" altLang="en-US" smtClean="0"/>
              <a:t>로부터 세션키</a:t>
            </a:r>
            <a:r>
              <a:rPr lang="en-US" altLang="ko-KR" smtClean="0"/>
              <a:t>(</a:t>
            </a:r>
            <a:r>
              <a:rPr lang="ko-KR" altLang="en-US" smtClean="0"/>
              <a:t>대칭</a:t>
            </a:r>
            <a:r>
              <a:rPr lang="en-US" altLang="ko-KR" smtClean="0"/>
              <a:t>) K </a:t>
            </a:r>
            <a:r>
              <a:rPr lang="ko-KR" altLang="en-US" smtClean="0"/>
              <a:t>추출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22362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BIKE-1,2,3 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IND-CPA </a:t>
            </a:r>
            <a:r>
              <a:rPr lang="ko-KR" altLang="en-US" sz="2400" smtClean="0"/>
              <a:t>보안성을 보장하는 </a:t>
            </a:r>
            <a:r>
              <a:rPr lang="en-US" altLang="ko-KR" sz="2400" smtClean="0"/>
              <a:t>3</a:t>
            </a:r>
            <a:r>
              <a:rPr lang="ko-KR" altLang="en-US" sz="2400" smtClean="0"/>
              <a:t>가지 </a:t>
            </a:r>
            <a:r>
              <a:rPr lang="en-US" altLang="ko-KR" sz="2400" smtClean="0"/>
              <a:t>BIKE</a:t>
            </a:r>
            <a:r>
              <a:rPr lang="ko-KR" altLang="en-US" sz="2400" smtClean="0"/>
              <a:t> 버전 존재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en-US" altLang="ko-KR" sz="2000" smtClean="0"/>
              <a:t>BIKE-1, BIKE-2, BIKE-3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메시지 교환시 일어나는 키 교환에서 임시 키 사용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>
                <a:sym typeface="Wingdings" panose="05000000000000000000" pitchFamily="2" charset="2"/>
              </a:rPr>
              <a:t>-</a:t>
            </a:r>
            <a:r>
              <a:rPr lang="en-US" altLang="ko-KR" sz="2400" smtClean="0">
                <a:sym typeface="Wingdings" panose="05000000000000000000" pitchFamily="2" charset="2"/>
              </a:rPr>
              <a:t> Forward Secuiry </a:t>
            </a:r>
            <a:r>
              <a:rPr lang="ko-KR" altLang="en-US" sz="2400" smtClean="0">
                <a:sym typeface="Wingdings" panose="05000000000000000000" pitchFamily="2" charset="2"/>
              </a:rPr>
              <a:t>성취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- </a:t>
            </a:r>
            <a:r>
              <a:rPr lang="ko-KR" altLang="en-US" sz="2400" smtClean="0">
                <a:sym typeface="Wingdings" panose="05000000000000000000" pitchFamily="2" charset="2"/>
              </a:rPr>
              <a:t>디코딩 실패 관찰을 이용한 공격에 대한 대비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sp>
        <p:nvSpPr>
          <p:cNvPr id="3" name="TextBox 2"/>
          <p:cNvSpPr txBox="1"/>
          <p:nvPr/>
        </p:nvSpPr>
        <p:spPr>
          <a:xfrm>
            <a:off x="563880" y="5840968"/>
            <a:ext cx="946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smtClean="0"/>
              <a:t>선택평문공격에 대한 비구별성</a:t>
            </a:r>
            <a:r>
              <a:rPr lang="en-US" altLang="ko-KR" smtClean="0"/>
              <a:t>(Indistinguishability under chosen plaintext attack; IND-CPA)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9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통신과 암호 상의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09" y="1152525"/>
            <a:ext cx="10369181" cy="22033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3986932"/>
            <a:ext cx="11368917" cy="2297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2455" y="3355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통신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7038" y="60763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암호화</a:t>
            </a:r>
          </a:p>
        </p:txBody>
      </p:sp>
    </p:spTree>
    <p:extLst>
      <p:ext uri="{BB962C8B-B14F-4D97-AF65-F5344CB8AC3E}">
        <p14:creationId xmlns:p14="http://schemas.microsoft.com/office/powerpoint/2010/main" val="301331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1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McEliece</a:t>
            </a:r>
            <a:r>
              <a:rPr lang="ko-KR" altLang="en-US" sz="2400" smtClean="0"/>
              <a:t>의 변형을 사용함으로서 빠르게 키 생성이 가능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QC-MDPC McEliece</a:t>
            </a:r>
            <a:r>
              <a:rPr lang="ko-KR" altLang="en-US" sz="2400" smtClean="0"/>
              <a:t>와는 다르게 개인키인 순환 블록의 </a:t>
            </a:r>
            <a:r>
              <a:rPr lang="en-US" altLang="ko-KR" sz="2400" smtClean="0"/>
              <a:t>Inverse</a:t>
            </a:r>
            <a:r>
              <a:rPr lang="ko-KR" altLang="en-US" sz="2400" smtClean="0"/>
              <a:t>를 계산하지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않고 전체 개인 행렬에 곱하여 체계적인 형태를 얻어내는 연산을 하지 않음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랜덤한 순환 블록을 개인 순환 행렬에 곱해 개인 코드 구조를 숨김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코드</a:t>
            </a:r>
            <a:r>
              <a:rPr lang="en-US" altLang="ko-KR" sz="2400" smtClean="0"/>
              <a:t>(code word)</a:t>
            </a:r>
            <a:r>
              <a:rPr lang="ko-KR" altLang="en-US" sz="2400" smtClean="0"/>
              <a:t>에 메시지를 포함하지 않고 오류벡터에 메시지를 포함하여 전송  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2649668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5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 </a:t>
            </a:r>
            <a:r>
              <a:rPr lang="en-US" altLang="ko-KR" sz="1800" smtClean="0">
                <a:sym typeface="Wingdings" panose="05000000000000000000" pitchFamily="2" charset="2"/>
              </a:rPr>
              <a:t>r: order, w: weight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5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000" smtClean="0">
                <a:sym typeface="Wingdings" panose="05000000000000000000" pitchFamily="2" charset="2"/>
              </a:rPr>
              <a:t>,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무게 </a:t>
            </a:r>
            <a:r>
              <a:rPr lang="en-US" altLang="ko-KR" sz="2000" smtClean="0">
                <a:sym typeface="Wingdings" panose="05000000000000000000" pitchFamily="2" charset="2"/>
              </a:rPr>
              <a:t>= w/2  </a:t>
            </a:r>
            <a:r>
              <a:rPr lang="ko-KR" altLang="en-US" sz="2000" smtClean="0">
                <a:sym typeface="Wingdings" panose="05000000000000000000" pitchFamily="2" charset="2"/>
              </a:rPr>
              <a:t>홀수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000" smtClean="0">
                <a:sym typeface="Wingdings" panose="05000000000000000000" pitchFamily="2" charset="2"/>
              </a:rPr>
              <a:t>과 </a:t>
            </a:r>
            <a:r>
              <a:rPr lang="en-US" altLang="ko-KR" sz="2000" smtClean="0">
                <a:sym typeface="Wingdings" panose="05000000000000000000" pitchFamily="2" charset="2"/>
              </a:rPr>
              <a:t>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000" smtClean="0">
                <a:sym typeface="Wingdings" panose="05000000000000000000" pitchFamily="2" charset="2"/>
              </a:rPr>
              <a:t>은 </a:t>
            </a:r>
            <a:r>
              <a:rPr lang="en-US" altLang="ko-KR" sz="2000" smtClean="0">
                <a:sym typeface="Wingdings" panose="05000000000000000000" pitchFamily="2" charset="2"/>
              </a:rPr>
              <a:t>R</a:t>
            </a:r>
            <a:r>
              <a:rPr lang="ko-KR" altLang="en-US" sz="2000" smtClean="0">
                <a:sym typeface="Wingdings" panose="05000000000000000000" pitchFamily="2" charset="2"/>
              </a:rPr>
              <a:t>로 부터 랜덤하게 선출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pic>
        <p:nvPicPr>
          <p:cNvPr id="7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26947" r="89999" b="65478"/>
          <a:stretch/>
        </p:blipFill>
        <p:spPr bwMode="auto">
          <a:xfrm>
            <a:off x="718073" y="4917325"/>
            <a:ext cx="515641" cy="3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3.googleusercontent.com/WHnmf_hgqJNLICIiBin4Mx9qt-mqpLp0hUhCDl-_PFl241hT0RF9SWQgnqp9o-T2STbR4Th_WDattuB4bmmwXQUJxThNhu-wwEVWFg1QXoC2lvn7WQeMmWh9vFyM_4R-TOXfrtn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26390" r="26448" b="63645"/>
          <a:stretch/>
        </p:blipFill>
        <p:spPr bwMode="auto">
          <a:xfrm>
            <a:off x="1113609" y="4900879"/>
            <a:ext cx="4888753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9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>
                <a:sym typeface="Wingdings" panose="05000000000000000000" pitchFamily="2" charset="2"/>
              </a:rPr>
              <a:t>- </a:t>
            </a:r>
            <a:r>
              <a:rPr lang="en-US" altLang="ko-KR" sz="2000" smtClean="0">
                <a:sym typeface="Wingdings" panose="05000000000000000000" pitchFamily="2" charset="2"/>
              </a:rPr>
              <a:t>g</a:t>
            </a:r>
            <a:r>
              <a:rPr lang="ko-KR" altLang="en-US" sz="2000" smtClean="0">
                <a:sym typeface="Wingdings" panose="05000000000000000000" pitchFamily="2" charset="2"/>
              </a:rPr>
              <a:t>는 </a:t>
            </a:r>
            <a:r>
              <a:rPr lang="en-US" altLang="ko-KR" sz="2000" smtClean="0">
                <a:sym typeface="Wingdings" panose="05000000000000000000" pitchFamily="2" charset="2"/>
              </a:rPr>
              <a:t>R</a:t>
            </a:r>
            <a:r>
              <a:rPr lang="ko-KR" altLang="en-US" sz="2000">
                <a:sym typeface="Wingdings" panose="05000000000000000000" pitchFamily="2" charset="2"/>
              </a:rPr>
              <a:t>로 부터 랜덤하게 </a:t>
            </a:r>
            <a:r>
              <a:rPr lang="ko-KR" altLang="en-US" sz="2000" smtClean="0">
                <a:sym typeface="Wingdings" panose="05000000000000000000" pitchFamily="2" charset="2"/>
              </a:rPr>
              <a:t>선출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</a:t>
            </a:r>
            <a:r>
              <a:rPr lang="ko-KR" altLang="en-US" sz="2000" smtClean="0">
                <a:sym typeface="Wingdings" panose="05000000000000000000" pitchFamily="2" charset="2"/>
              </a:rPr>
              <a:t>무게는 홀수</a:t>
            </a:r>
            <a:r>
              <a:rPr lang="en-US" altLang="ko-KR" sz="2000" smtClean="0">
                <a:sym typeface="Wingdings" panose="05000000000000000000" pitchFamily="2" charset="2"/>
              </a:rPr>
              <a:t>(r/2)</a:t>
            </a:r>
            <a:endParaRPr lang="en-US" altLang="ko-KR" sz="2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9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3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</p:txBody>
      </p:sp>
    </p:spTree>
    <p:extLst>
      <p:ext uri="{BB962C8B-B14F-4D97-AF65-F5344CB8AC3E}">
        <p14:creationId xmlns:p14="http://schemas.microsoft.com/office/powerpoint/2010/main" val="3843186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  <a:endParaRPr lang="en-US" altLang="ko-KR" sz="2400" baseline="300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2396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37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34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안전한 </a:t>
            </a:r>
            <a:r>
              <a:rPr lang="en-US" altLang="ko-KR" dirty="0"/>
              <a:t>Code Family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4751936"/>
            <a:ext cx="11369675" cy="1058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[</a:t>
            </a:r>
            <a:r>
              <a:rPr lang="en-US" altLang="ko-KR" sz="2400" dirty="0" err="1">
                <a:solidFill>
                  <a:schemeClr val="accent1"/>
                </a:solidFill>
              </a:rPr>
              <a:t>Faugere</a:t>
            </a:r>
            <a:r>
              <a:rPr lang="en-US" altLang="ko-KR" sz="2400" dirty="0">
                <a:solidFill>
                  <a:schemeClr val="accent1"/>
                </a:solidFill>
              </a:rPr>
              <a:t>, Gauthier, </a:t>
            </a:r>
            <a:r>
              <a:rPr lang="en-US" altLang="ko-KR" sz="2400" dirty="0" err="1">
                <a:solidFill>
                  <a:schemeClr val="accent1"/>
                </a:solidFill>
              </a:rPr>
              <a:t>Otmani</a:t>
            </a:r>
            <a:r>
              <a:rPr lang="en-US" altLang="ko-KR" sz="2400" dirty="0">
                <a:solidFill>
                  <a:schemeClr val="accent1"/>
                </a:solidFill>
              </a:rPr>
              <a:t>, Perret &amp; Tillich 11] </a:t>
            </a:r>
            <a:r>
              <a:rPr lang="en-US" altLang="ko-KR" sz="2400" dirty="0"/>
              <a:t>binary </a:t>
            </a:r>
            <a:r>
              <a:rPr lang="en-US" altLang="ko-KR" sz="2400" dirty="0" err="1"/>
              <a:t>Goppa</a:t>
            </a:r>
            <a:r>
              <a:rPr lang="en-US" altLang="ko-KR" sz="2400" dirty="0"/>
              <a:t> code </a:t>
            </a:r>
            <a:r>
              <a:rPr lang="ko-KR" altLang="en-US" sz="2400" dirty="0"/>
              <a:t>공격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11161" y="1343121"/>
          <a:ext cx="11368919" cy="3383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36330">
                  <a:extLst>
                    <a:ext uri="{9D8B030D-6E8A-4147-A177-3AD203B41FA5}">
                      <a16:colId xmlns:a16="http://schemas.microsoft.com/office/drawing/2014/main" val="3784447667"/>
                    </a:ext>
                  </a:extLst>
                </a:gridCol>
                <a:gridCol w="3337931">
                  <a:extLst>
                    <a:ext uri="{9D8B030D-6E8A-4147-A177-3AD203B41FA5}">
                      <a16:colId xmlns:a16="http://schemas.microsoft.com/office/drawing/2014/main" val="971196807"/>
                    </a:ext>
                  </a:extLst>
                </a:gridCol>
                <a:gridCol w="4994658">
                  <a:extLst>
                    <a:ext uri="{9D8B030D-6E8A-4147-A177-3AD203B41FA5}">
                      <a16:colId xmlns:a16="http://schemas.microsoft.com/office/drawing/2014/main" val="1050775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Family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err="1"/>
                        <a:t>Goppa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McEliece</a:t>
                      </a:r>
                      <a:r>
                        <a:rPr lang="en-US" altLang="ko-KR" sz="2800" b="1" dirty="0"/>
                        <a:t> (78)</a:t>
                      </a:r>
                      <a:endParaRPr lang="ko-KR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/>
                        <a:t>-</a:t>
                      </a:r>
                      <a:endParaRPr lang="ko-KR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8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Reed-Solomon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Niederreiter</a:t>
                      </a:r>
                      <a:r>
                        <a:rPr lang="en-US" altLang="ko-KR" dirty="0"/>
                        <a:t> (86)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Sidelnikov</a:t>
                      </a:r>
                      <a:r>
                        <a:rPr lang="en-US" altLang="ko-KR" dirty="0"/>
                        <a:t> &amp; </a:t>
                      </a:r>
                      <a:r>
                        <a:rPr lang="en-US" altLang="ko-KR" dirty="0" err="1"/>
                        <a:t>Chestakov</a:t>
                      </a:r>
                      <a:r>
                        <a:rPr lang="en-US" altLang="ko-KR" dirty="0"/>
                        <a:t> (92)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8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Concatenated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Niederreiter</a:t>
                      </a:r>
                      <a:r>
                        <a:rPr lang="en-US" altLang="ko-KR" dirty="0"/>
                        <a:t> (86)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Sendrier</a:t>
                      </a:r>
                      <a:r>
                        <a:rPr lang="en-US" altLang="ko-KR" dirty="0"/>
                        <a:t> (98)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27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Reed-Muller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Sidelnikov</a:t>
                      </a:r>
                      <a:r>
                        <a:rPr lang="en-US" altLang="ko-KR" baseline="0" dirty="0"/>
                        <a:t> (94)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Minder &amp; </a:t>
                      </a:r>
                      <a:r>
                        <a:rPr lang="en-US" altLang="ko-KR" dirty="0" err="1"/>
                        <a:t>Shokrollahi</a:t>
                      </a:r>
                      <a:r>
                        <a:rPr lang="en-US" altLang="ko-KR" dirty="0"/>
                        <a:t> (07)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0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 codes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Janwa</a:t>
                      </a:r>
                      <a:r>
                        <a:rPr lang="en-US" altLang="ko-KR" dirty="0"/>
                        <a:t> &amp; Moreno (96)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Faure &amp; Minder (08)</a:t>
                      </a:r>
                    </a:p>
                    <a:p>
                      <a:pPr latinLnBrk="1"/>
                      <a:r>
                        <a:rPr lang="en-US" altLang="ko-KR" dirty="0" err="1"/>
                        <a:t>Couvreur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Marquez-</a:t>
                      </a:r>
                      <a:r>
                        <a:rPr lang="en-US" altLang="ko-KR" baseline="0" dirty="0" err="1"/>
                        <a:t>Corbella</a:t>
                      </a:r>
                      <a:r>
                        <a:rPr lang="en-US" altLang="ko-KR" baseline="0" dirty="0"/>
                        <a:t> &amp; </a:t>
                      </a:r>
                      <a:r>
                        <a:rPr lang="en-US" altLang="ko-KR" baseline="0" dirty="0" err="1"/>
                        <a:t>Pellikaan</a:t>
                      </a:r>
                      <a:r>
                        <a:rPr lang="en-US" altLang="ko-KR" baseline="0" dirty="0"/>
                        <a:t> (14)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71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LDPC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Monico</a:t>
                      </a:r>
                      <a:r>
                        <a:rPr lang="en-US" altLang="ko-KR" dirty="0"/>
                        <a:t>, Rosenthal &amp; </a:t>
                      </a:r>
                      <a:r>
                        <a:rPr lang="en-US" altLang="ko-KR" dirty="0" err="1"/>
                        <a:t>Shokrollahi</a:t>
                      </a:r>
                      <a:r>
                        <a:rPr lang="en-US" altLang="ko-KR" dirty="0"/>
                        <a:t> (00)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7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Convolutional codes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Londahl</a:t>
                      </a:r>
                      <a:r>
                        <a:rPr lang="en-US" altLang="ko-KR" dirty="0"/>
                        <a:t> &amp; Johansson (12)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Landais</a:t>
                      </a:r>
                      <a:r>
                        <a:rPr lang="en-US" altLang="ko-KR" dirty="0"/>
                        <a:t> &amp; Tillich (13)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8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63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698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 smtClean="0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2022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c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c0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c1</a:t>
            </a:r>
            <a:r>
              <a:rPr lang="ko-KR" altLang="en-US" sz="2400" smtClean="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 smtClean="0">
                <a:sym typeface="Wingdings" panose="05000000000000000000" pitchFamily="2" charset="2"/>
              </a:rPr>
              <a:t>s 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0737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</p:txBody>
      </p:sp>
    </p:spTree>
    <p:extLst>
      <p:ext uri="{BB962C8B-B14F-4D97-AF65-F5344CB8AC3E}">
        <p14:creationId xmlns:p14="http://schemas.microsoft.com/office/powerpoint/2010/main" val="1646982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143" y="5780008"/>
            <a:ext cx="4860379" cy="369332"/>
            <a:chOff x="853383" y="5482828"/>
            <a:chExt cx="4860379" cy="369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15606" t="46582" r="40390" b="50000"/>
            <a:stretch/>
          </p:blipFill>
          <p:spPr>
            <a:xfrm>
              <a:off x="1736122" y="5501640"/>
              <a:ext cx="3977640" cy="3352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53383" y="548282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*Encap: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158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c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 + c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decode(Bit 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와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을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522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</a:t>
            </a:r>
          </a:p>
        </p:txBody>
      </p:sp>
    </p:spTree>
    <p:extLst>
      <p:ext uri="{BB962C8B-B14F-4D97-AF65-F5344CB8AC3E}">
        <p14:creationId xmlns:p14="http://schemas.microsoft.com/office/powerpoint/2010/main" val="1371993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40867" y="3337560"/>
            <a:ext cx="2534668" cy="1044390"/>
            <a:chOff x="1001306" y="3337560"/>
            <a:chExt cx="2534668" cy="1044390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920285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25906" y="3337560"/>
            <a:ext cx="2529090" cy="1044390"/>
            <a:chOff x="8026946" y="3337560"/>
            <a:chExt cx="2529090" cy="1044390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920285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09592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27470" y="3905487"/>
            <a:ext cx="2312172" cy="1754326"/>
            <a:chOff x="1697117" y="3730700"/>
            <a:chExt cx="2312172" cy="1754326"/>
          </a:xfrm>
        </p:grpSpPr>
        <p:sp>
          <p:nvSpPr>
            <p:cNvPr id="10" name="TextBox 9"/>
            <p:cNvSpPr txBox="1"/>
            <p:nvPr/>
          </p:nvSpPr>
          <p:spPr>
            <a:xfrm>
              <a:off x="2478101" y="3730700"/>
              <a:ext cx="153118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1 1 0 0 0 0 0</a:t>
              </a:r>
            </a:p>
            <a:p>
              <a:r>
                <a:rPr lang="en-US" altLang="ko-KR" smtClean="0"/>
                <a:t>0 1 1 0 0 0 0</a:t>
              </a:r>
            </a:p>
            <a:p>
              <a:r>
                <a:rPr lang="en-US" altLang="ko-KR" smtClean="0"/>
                <a:t>0 1 1 1 1 0 0 </a:t>
              </a:r>
            </a:p>
            <a:p>
              <a:r>
                <a:rPr lang="en-US" altLang="ko-KR" smtClean="0"/>
                <a:t>0 0 0 1 1 0 0 </a:t>
              </a:r>
            </a:p>
            <a:p>
              <a:r>
                <a:rPr lang="en-US" altLang="ko-KR" smtClean="0"/>
                <a:t>0 0 0 0 1 1 0</a:t>
              </a:r>
            </a:p>
            <a:p>
              <a:r>
                <a:rPr lang="en-US" altLang="ko-KR" smtClean="0"/>
                <a:t>0 0 0 0 1 0 1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7117" y="4377030"/>
              <a:ext cx="841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smtClean="0"/>
                <a:t>H</a:t>
              </a:r>
              <a:r>
                <a:rPr lang="en-US" altLang="ko-KR" sz="2400" smtClean="0"/>
                <a:t>  = </a:t>
              </a:r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189212" y="4249930"/>
            <a:ext cx="5842869" cy="1453926"/>
            <a:chOff x="5189212" y="4059014"/>
            <a:chExt cx="5842869" cy="1453926"/>
          </a:xfrm>
        </p:grpSpPr>
        <p:grpSp>
          <p:nvGrpSpPr>
            <p:cNvPr id="19" name="그룹 18"/>
            <p:cNvGrpSpPr/>
            <p:nvPr/>
          </p:nvGrpSpPr>
          <p:grpSpPr>
            <a:xfrm>
              <a:off x="5886599" y="4059014"/>
              <a:ext cx="4440483" cy="437913"/>
              <a:chOff x="4927433" y="3905487"/>
              <a:chExt cx="4440483" cy="437913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927433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750483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517304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489538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8173872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9002156" y="3905487"/>
                <a:ext cx="365760" cy="437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>
              <a:off x="5189212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625235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07540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7898459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736798" y="509581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565082" y="5100183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0635841" y="5116700"/>
              <a:ext cx="396240" cy="396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>
              <a:stCxn id="13" idx="2"/>
              <a:endCxn id="20" idx="7"/>
            </p:cNvCxnSpPr>
            <p:nvPr/>
          </p:nvCxnSpPr>
          <p:spPr>
            <a:xfrm flipH="1">
              <a:off x="5527424" y="4496927"/>
              <a:ext cx="542055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3" idx="2"/>
              <a:endCxn id="21" idx="1"/>
            </p:cNvCxnSpPr>
            <p:nvPr/>
          </p:nvCxnSpPr>
          <p:spPr>
            <a:xfrm>
              <a:off x="6069479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4" idx="2"/>
              <a:endCxn id="21" idx="7"/>
            </p:cNvCxnSpPr>
            <p:nvPr/>
          </p:nvCxnSpPr>
          <p:spPr>
            <a:xfrm flipH="1">
              <a:off x="6590571" y="4496927"/>
              <a:ext cx="30195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15" idx="2"/>
              <a:endCxn id="21" idx="7"/>
            </p:cNvCxnSpPr>
            <p:nvPr/>
          </p:nvCxnSpPr>
          <p:spPr>
            <a:xfrm flipH="1">
              <a:off x="6590571" y="4496927"/>
              <a:ext cx="1068779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4" idx="2"/>
              <a:endCxn id="22" idx="1"/>
            </p:cNvCxnSpPr>
            <p:nvPr/>
          </p:nvCxnSpPr>
          <p:spPr>
            <a:xfrm>
              <a:off x="6892529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2"/>
              <a:endCxn id="22" idx="7"/>
            </p:cNvCxnSpPr>
            <p:nvPr/>
          </p:nvCxnSpPr>
          <p:spPr>
            <a:xfrm flipH="1">
              <a:off x="7413621" y="4496927"/>
              <a:ext cx="245729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5" idx="2"/>
              <a:endCxn id="23" idx="1"/>
            </p:cNvCxnSpPr>
            <p:nvPr/>
          </p:nvCxnSpPr>
          <p:spPr>
            <a:xfrm>
              <a:off x="7659350" y="4496927"/>
              <a:ext cx="297137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6" idx="2"/>
              <a:endCxn id="23" idx="7"/>
            </p:cNvCxnSpPr>
            <p:nvPr/>
          </p:nvCxnSpPr>
          <p:spPr>
            <a:xfrm flipH="1">
              <a:off x="8236671" y="4496927"/>
              <a:ext cx="394913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5" idx="2"/>
              <a:endCxn id="24" idx="1"/>
            </p:cNvCxnSpPr>
            <p:nvPr/>
          </p:nvCxnSpPr>
          <p:spPr>
            <a:xfrm>
              <a:off x="7659350" y="4496927"/>
              <a:ext cx="1135476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16" idx="2"/>
              <a:endCxn id="24" idx="0"/>
            </p:cNvCxnSpPr>
            <p:nvPr/>
          </p:nvCxnSpPr>
          <p:spPr>
            <a:xfrm>
              <a:off x="8631584" y="4496927"/>
              <a:ext cx="303334" cy="5988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18" idx="2"/>
              <a:endCxn id="24" idx="7"/>
            </p:cNvCxnSpPr>
            <p:nvPr/>
          </p:nvCxnSpPr>
          <p:spPr>
            <a:xfrm flipH="1">
              <a:off x="9075010" y="4496927"/>
              <a:ext cx="1069192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17" idx="2"/>
              <a:endCxn id="24" idx="7"/>
            </p:cNvCxnSpPr>
            <p:nvPr/>
          </p:nvCxnSpPr>
          <p:spPr>
            <a:xfrm flipH="1">
              <a:off x="9075010" y="4496927"/>
              <a:ext cx="240908" cy="656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17" idx="2"/>
              <a:endCxn id="25" idx="1"/>
            </p:cNvCxnSpPr>
            <p:nvPr/>
          </p:nvCxnSpPr>
          <p:spPr>
            <a:xfrm>
              <a:off x="9315918" y="4496927"/>
              <a:ext cx="307192" cy="66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18" idx="2"/>
              <a:endCxn id="26" idx="1"/>
            </p:cNvCxnSpPr>
            <p:nvPr/>
          </p:nvCxnSpPr>
          <p:spPr>
            <a:xfrm>
              <a:off x="10144202" y="4496927"/>
              <a:ext cx="549667" cy="677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오른쪽 화살표 71"/>
          <p:cNvSpPr/>
          <p:nvPr/>
        </p:nvSpPr>
        <p:spPr>
          <a:xfrm>
            <a:off x="3906810" y="4450258"/>
            <a:ext cx="983957" cy="6455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24092" y="3608665"/>
            <a:ext cx="169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Tanner graph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50703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7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PQC Round2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7813"/>
              </p:ext>
            </p:extLst>
          </p:nvPr>
        </p:nvGraphicFramePr>
        <p:xfrm>
          <a:off x="411920" y="1362214"/>
          <a:ext cx="5418666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597299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646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기반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Classic McEliece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7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Big Quake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6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BIKE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HQC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QC-MDPC KEM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LEDApkc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1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LEDAkem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1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LOCKER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9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LAKE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6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Ouroboros-R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35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RQC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1639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57698"/>
              </p:ext>
            </p:extLst>
          </p:nvPr>
        </p:nvGraphicFramePr>
        <p:xfrm>
          <a:off x="6361414" y="1402712"/>
          <a:ext cx="5418666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597299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646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기반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Classic McEliece</a:t>
                      </a:r>
                      <a:endParaRPr lang="ko-KR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Goppa</a:t>
                      </a:r>
                      <a:endParaRPr lang="ko-KR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7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NTS-KEM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Goppa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6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BIKE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Short Hamming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HQC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Short Hamming</a:t>
                      </a:r>
                      <a:endPara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LEDAcrypt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Short Hamming</a:t>
                      </a:r>
                      <a:endParaRPr lang="ko-KR" altLang="en-US" b="1">
                        <a:solidFill>
                          <a:schemeClr val="accent4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41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Rollo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9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RQC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Low Rank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163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79434" y="1001645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NIST PQC </a:t>
            </a:r>
            <a:r>
              <a:rPr lang="ko-KR" altLang="en-US" smtClean="0"/>
              <a:t>라운드</a:t>
            </a:r>
            <a:r>
              <a:rPr lang="en-US" altLang="ko-KR"/>
              <a:t>#1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28928" y="1001645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NIST PQC </a:t>
            </a:r>
            <a:r>
              <a:rPr lang="ko-KR" altLang="en-US" smtClean="0"/>
              <a:t>라운드</a:t>
            </a:r>
            <a:r>
              <a:rPr lang="en-US" altLang="ko-KR"/>
              <a:t>#2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27" y="4527857"/>
            <a:ext cx="3665839" cy="228077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3" idx="0"/>
          </p:cNvCxnSpPr>
          <p:nvPr/>
        </p:nvCxnSpPr>
        <p:spPr>
          <a:xfrm>
            <a:off x="8059332" y="3626069"/>
            <a:ext cx="1011415" cy="90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65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1 0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1</a:t>
              </a:r>
              <a:endParaRPr lang="ko-KR" altLang="en-US" sz="24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55252" y="5865492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1</a:t>
              </a:r>
              <a:r>
                <a:rPr lang="en-US" altLang="ko-KR" sz="2400" smtClean="0">
                  <a:solidFill>
                    <a:srgbClr val="C00000"/>
                  </a:solidFill>
                </a:rPr>
                <a:t> </a:t>
              </a:r>
              <a:r>
                <a:rPr lang="en-US" altLang="ko-KR" sz="240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84142" y="5231184"/>
            <a:ext cx="234235" cy="29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5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0 1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68233" y="5867353"/>
              <a:ext cx="9989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1 </a:t>
              </a:r>
              <a:r>
                <a:rPr lang="en-US" altLang="ko-KR" sz="240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928" y="586549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3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2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70C0"/>
                  </a:solidFill>
                </a:rPr>
                <a:t>1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390298" y="5232996"/>
            <a:ext cx="234235" cy="29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8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example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5507" y="2493225"/>
            <a:ext cx="2534668" cy="861775"/>
            <a:chOff x="1001306" y="3337560"/>
            <a:chExt cx="2534668" cy="86177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전송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306" y="3737670"/>
              <a:ext cx="2534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X =  0 0 0 0 0 0 0</a:t>
              </a:r>
              <a:endParaRPr lang="ko-KR" altLang="en-US" sz="2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13989" y="2493225"/>
            <a:ext cx="2529090" cy="861775"/>
            <a:chOff x="8026946" y="3337560"/>
            <a:chExt cx="2529090" cy="861775"/>
          </a:xfrm>
        </p:grpSpPr>
        <p:sp>
          <p:nvSpPr>
            <p:cNvPr id="7" name="TextBox 6"/>
            <p:cNvSpPr txBox="1"/>
            <p:nvPr/>
          </p:nvSpPr>
          <p:spPr>
            <a:xfrm>
              <a:off x="8397240" y="333756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도착 메시</a:t>
              </a:r>
              <a:r>
                <a:rPr lang="ko-KR" altLang="en-US" sz="2000"/>
                <a:t>지</a:t>
              </a:r>
              <a:endParaRPr lang="en-US" altLang="ko-KR" sz="200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6946" y="3737670"/>
              <a:ext cx="2529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/>
                <a:t>Y =  0 0 1 0 1 0 0</a:t>
              </a:r>
              <a:endParaRPr lang="ko-KR" altLang="en-US" sz="2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13305" y="3950099"/>
            <a:ext cx="5356209" cy="528220"/>
            <a:chOff x="4927433" y="3905487"/>
            <a:chExt cx="4440483" cy="437913"/>
          </a:xfrm>
        </p:grpSpPr>
        <p:sp>
          <p:nvSpPr>
            <p:cNvPr id="13" name="직사각형 12"/>
            <p:cNvSpPr/>
            <p:nvPr/>
          </p:nvSpPr>
          <p:spPr>
            <a:xfrm>
              <a:off x="492743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50483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17304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89538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73872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02156" y="3905487"/>
              <a:ext cx="365760" cy="43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67762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54492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47274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840055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851278" y="520070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50372" y="5205980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949044" y="5239536"/>
            <a:ext cx="477953" cy="4779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13" idx="2"/>
            <a:endCxn id="20" idx="7"/>
          </p:cNvCxnSpPr>
          <p:nvPr/>
        </p:nvCxnSpPr>
        <p:spPr>
          <a:xfrm flipH="1">
            <a:off x="3085586" y="4478319"/>
            <a:ext cx="548313" cy="792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3" idx="2"/>
            <a:endCxn id="21" idx="1"/>
          </p:cNvCxnSpPr>
          <p:nvPr/>
        </p:nvCxnSpPr>
        <p:spPr>
          <a:xfrm>
            <a:off x="3633899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4" idx="2"/>
            <a:endCxn id="21" idx="7"/>
          </p:cNvCxnSpPr>
          <p:nvPr/>
        </p:nvCxnSpPr>
        <p:spPr>
          <a:xfrm flipH="1">
            <a:off x="4262451" y="4478319"/>
            <a:ext cx="364228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21" idx="7"/>
          </p:cNvCxnSpPr>
          <p:nvPr/>
        </p:nvCxnSpPr>
        <p:spPr>
          <a:xfrm flipH="1">
            <a:off x="4262451" y="4478319"/>
            <a:ext cx="1289185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2"/>
            <a:endCxn id="22" idx="1"/>
          </p:cNvCxnSpPr>
          <p:nvPr/>
        </p:nvCxnSpPr>
        <p:spPr>
          <a:xfrm>
            <a:off x="4626680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5" idx="2"/>
            <a:endCxn id="22" idx="7"/>
          </p:cNvCxnSpPr>
          <p:nvPr/>
        </p:nvCxnSpPr>
        <p:spPr>
          <a:xfrm flipH="1">
            <a:off x="5255232" y="4478319"/>
            <a:ext cx="296404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5" idx="2"/>
            <a:endCxn id="23" idx="1"/>
          </p:cNvCxnSpPr>
          <p:nvPr/>
        </p:nvCxnSpPr>
        <p:spPr>
          <a:xfrm>
            <a:off x="5551636" y="4478319"/>
            <a:ext cx="35841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6" idx="2"/>
            <a:endCxn id="23" idx="7"/>
          </p:cNvCxnSpPr>
          <p:nvPr/>
        </p:nvCxnSpPr>
        <p:spPr>
          <a:xfrm flipH="1">
            <a:off x="6248014" y="4478319"/>
            <a:ext cx="47635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2"/>
            <a:endCxn id="24" idx="1"/>
          </p:cNvCxnSpPr>
          <p:nvPr/>
        </p:nvCxnSpPr>
        <p:spPr>
          <a:xfrm>
            <a:off x="5551636" y="4478319"/>
            <a:ext cx="1369636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6" idx="2"/>
            <a:endCxn id="24" idx="0"/>
          </p:cNvCxnSpPr>
          <p:nvPr/>
        </p:nvCxnSpPr>
        <p:spPr>
          <a:xfrm>
            <a:off x="6724366" y="4478319"/>
            <a:ext cx="365888" cy="72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8" idx="2"/>
            <a:endCxn id="24" idx="7"/>
          </p:cNvCxnSpPr>
          <p:nvPr/>
        </p:nvCxnSpPr>
        <p:spPr>
          <a:xfrm flipH="1">
            <a:off x="7259237" y="4478319"/>
            <a:ext cx="1289683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7" idx="2"/>
            <a:endCxn id="24" idx="7"/>
          </p:cNvCxnSpPr>
          <p:nvPr/>
        </p:nvCxnSpPr>
        <p:spPr>
          <a:xfrm flipH="1">
            <a:off x="7259237" y="4478319"/>
            <a:ext cx="290589" cy="79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2"/>
            <a:endCxn id="25" idx="1"/>
          </p:cNvCxnSpPr>
          <p:nvPr/>
        </p:nvCxnSpPr>
        <p:spPr>
          <a:xfrm>
            <a:off x="7549825" y="4478319"/>
            <a:ext cx="370542" cy="797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8" idx="2"/>
            <a:endCxn id="26" idx="1"/>
          </p:cNvCxnSpPr>
          <p:nvPr/>
        </p:nvCxnSpPr>
        <p:spPr>
          <a:xfrm>
            <a:off x="8548920" y="4478319"/>
            <a:ext cx="470119" cy="83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693866" y="5863588"/>
            <a:ext cx="6681361" cy="465430"/>
            <a:chOff x="2693866" y="5863588"/>
            <a:chExt cx="6681361" cy="465430"/>
          </a:xfrm>
        </p:grpSpPr>
        <p:sp>
          <p:nvSpPr>
            <p:cNvPr id="27" name="TextBox 26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5603" y="5867353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928" y="586549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/>
                <a:t>0</a:t>
              </a:r>
              <a:endParaRPr lang="ko-KR" altLang="en-US" sz="24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148149" y="5145172"/>
            <a:ext cx="6681361" cy="465430"/>
            <a:chOff x="2693866" y="5863588"/>
            <a:chExt cx="6681361" cy="465430"/>
          </a:xfrm>
        </p:grpSpPr>
        <p:sp>
          <p:nvSpPr>
            <p:cNvPr id="55" name="TextBox 54"/>
            <p:cNvSpPr txBox="1"/>
            <p:nvPr/>
          </p:nvSpPr>
          <p:spPr>
            <a:xfrm>
              <a:off x="2693866" y="586358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77837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3714" y="586735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91826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73505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0367" y="586549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019039" y="58664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mtClean="0">
                  <a:solidFill>
                    <a:srgbClr val="0070C0"/>
                  </a:solidFill>
                </a:rPr>
                <a:t>0</a:t>
              </a:r>
              <a:endParaRPr lang="ko-KR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5433274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500606" y="4081535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486107" y="4080916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592311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7427788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416865" y="4095491"/>
            <a:ext cx="264110" cy="2641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6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Algorithm 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63" y="1894253"/>
            <a:ext cx="1844996" cy="462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79" y="1915417"/>
            <a:ext cx="1286441" cy="557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291" y="205126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Require: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945809" y="2102171"/>
            <a:ext cx="150099" cy="39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,</a:t>
            </a:r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855291" y="249951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Ensure: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863" y="2542398"/>
            <a:ext cx="1333790" cy="3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8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Bit Flipping Decoding Algorithm 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63" y="1894490"/>
            <a:ext cx="1844996" cy="462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79" y="1915654"/>
            <a:ext cx="1286441" cy="557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291" y="2051500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Require: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945809" y="2102408"/>
            <a:ext cx="150099" cy="39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,</a:t>
            </a:r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855291" y="249975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Ensure: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863" y="2542635"/>
            <a:ext cx="1333790" cy="336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5291" y="3020337"/>
            <a:ext cx="5298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/>
              <a:t>1: e </a:t>
            </a:r>
            <a:r>
              <a:rPr lang="en-US" altLang="ko-KR" sz="2000" smtClean="0">
                <a:sym typeface="Wingdings" panose="05000000000000000000" pitchFamily="2" charset="2"/>
              </a:rPr>
              <a:t> 0</a:t>
            </a:r>
          </a:p>
          <a:p>
            <a:r>
              <a:rPr lang="en-US" altLang="ko-KR" sz="2000" smtClean="0"/>
              <a:t>2: s’ </a:t>
            </a:r>
            <a:r>
              <a:rPr lang="en-US" altLang="ko-KR" sz="2000" smtClean="0">
                <a:sym typeface="Wingdings" panose="05000000000000000000" pitchFamily="2" charset="2"/>
              </a:rPr>
              <a:t> s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3:   while s’ = 0 do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4:         </a:t>
            </a:r>
            <a:r>
              <a:rPr lang="ko-KR" altLang="en-US" smtClean="0">
                <a:sym typeface="Wingdings" panose="05000000000000000000" pitchFamily="2" charset="2"/>
              </a:rPr>
              <a:t>미리 정의된 규칙에 의해 결정된 임계값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z="2000" smtClean="0">
                <a:sym typeface="Wingdings" panose="05000000000000000000" pitchFamily="2" charset="2"/>
              </a:rPr>
              <a:t>5:     for j = 0,…,n-1 do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6:         if |h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* s’| &gt;     |h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| then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7:            e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 e</a:t>
            </a:r>
            <a:r>
              <a:rPr lang="en-US" altLang="ko-KR" sz="2000" baseline="-25000" smtClean="0">
                <a:sym typeface="Wingdings" panose="05000000000000000000" pitchFamily="2" charset="2"/>
              </a:rPr>
              <a:t>j</a:t>
            </a:r>
            <a:r>
              <a:rPr lang="en-US" altLang="ko-KR" sz="2000" smtClean="0">
                <a:sym typeface="Wingdings" panose="05000000000000000000" pitchFamily="2" charset="2"/>
              </a:rPr>
              <a:t> + 1 mod 2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8:      s’  s – eH</a:t>
            </a:r>
            <a:r>
              <a:rPr lang="en-US" altLang="ko-KR" sz="2000" baseline="30000" smtClean="0">
                <a:sym typeface="Wingdings" panose="05000000000000000000" pitchFamily="2" charset="2"/>
              </a:rPr>
              <a:t>T</a:t>
            </a:r>
          </a:p>
          <a:p>
            <a:r>
              <a:rPr lang="en-US" altLang="ko-KR" sz="2000" smtClean="0">
                <a:sym typeface="Wingdings" panose="05000000000000000000" pitchFamily="2" charset="2"/>
              </a:rPr>
              <a:t>9: return e </a:t>
            </a:r>
            <a:endParaRPr lang="ko-KR" altLang="en-US" sz="2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72" y="3958486"/>
            <a:ext cx="292789" cy="3049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343" y="4601287"/>
            <a:ext cx="292789" cy="304989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2256645" y="3745967"/>
            <a:ext cx="137327" cy="1703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795526" y="4835549"/>
            <a:ext cx="133094" cy="2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5291" y="6049188"/>
            <a:ext cx="372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ym typeface="Wingdings" panose="05000000000000000000" pitchFamily="2" charset="2"/>
              </a:rPr>
              <a:t>|</a:t>
            </a:r>
            <a:r>
              <a:rPr lang="en-US" altLang="ko-KR" sz="1200">
                <a:sym typeface="Wingdings" panose="05000000000000000000" pitchFamily="2" charset="2"/>
              </a:rPr>
              <a:t>h</a:t>
            </a:r>
            <a:r>
              <a:rPr lang="en-US" altLang="ko-KR" sz="1200" baseline="-25000">
                <a:sym typeface="Wingdings" panose="05000000000000000000" pitchFamily="2" charset="2"/>
              </a:rPr>
              <a:t>j</a:t>
            </a:r>
            <a:r>
              <a:rPr lang="en-US" altLang="ko-KR" sz="1200">
                <a:sym typeface="Wingdings" panose="05000000000000000000" pitchFamily="2" charset="2"/>
              </a:rPr>
              <a:t> * s’| </a:t>
            </a:r>
            <a:r>
              <a:rPr lang="en-US" altLang="ko-KR" sz="1200" smtClean="0">
                <a:sym typeface="Wingdings" panose="05000000000000000000" pitchFamily="2" charset="2"/>
              </a:rPr>
              <a:t>: </a:t>
            </a:r>
            <a:r>
              <a:rPr lang="en-US" altLang="ko-KR" sz="1200" smtClean="0"/>
              <a:t>j</a:t>
            </a:r>
            <a:r>
              <a:rPr lang="ko-KR" altLang="en-US" sz="1200" smtClean="0"/>
              <a:t>를 포함하는 검사되지 않은 패리티 방정식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1808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Threshold Selection Rule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Threshold(</a:t>
            </a:r>
            <a:r>
              <a:rPr lang="en-US" altLang="ko-KR" sz="2000" i="1" smtClean="0">
                <a:sym typeface="Wingdings" panose="05000000000000000000" pitchFamily="2" charset="2"/>
              </a:rPr>
              <a:t>T</a:t>
            </a:r>
            <a:r>
              <a:rPr lang="en-US" altLang="ko-KR" sz="2000" smtClean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84" r="50395"/>
          <a:stretch/>
        </p:blipFill>
        <p:spPr>
          <a:xfrm>
            <a:off x="3258684" y="2316595"/>
            <a:ext cx="2119085" cy="12880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78968"/>
          <a:stretch/>
        </p:blipFill>
        <p:spPr>
          <a:xfrm>
            <a:off x="1089024" y="2316595"/>
            <a:ext cx="1944461" cy="1288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8240" r="3140"/>
          <a:stretch/>
        </p:blipFill>
        <p:spPr>
          <a:xfrm>
            <a:off x="5602968" y="2316595"/>
            <a:ext cx="3570515" cy="1288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4" y="3695926"/>
            <a:ext cx="7419836" cy="10920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71" y="5003015"/>
            <a:ext cx="3779028" cy="12104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519" y="283061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9472" y="41443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6644" y="541064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83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Threshold Selection Rule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Threshold(</a:t>
            </a:r>
            <a:r>
              <a:rPr lang="en-US" altLang="ko-KR" sz="2000" i="1" smtClean="0">
                <a:sym typeface="Wingdings" panose="05000000000000000000" pitchFamily="2" charset="2"/>
              </a:rPr>
              <a:t>T</a:t>
            </a:r>
            <a:r>
              <a:rPr lang="en-US" altLang="ko-KR" sz="200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053" y="25980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BIKE-1, 2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824053" y="452451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BIKE-3</a:t>
            </a:r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870858" y="3025452"/>
            <a:ext cx="5314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mtClean="0"/>
              <a:t>- security level 1: </a:t>
            </a:r>
            <a:r>
              <a:rPr lang="en-US" altLang="ko-KR" sz="2000" i="1" smtClean="0"/>
              <a:t>T</a:t>
            </a:r>
            <a:r>
              <a:rPr lang="en-US" altLang="ko-KR" sz="2000" smtClean="0"/>
              <a:t> = [13.530 + 0.0069722|s|]</a:t>
            </a:r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3: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15.932 </a:t>
            </a:r>
            <a:r>
              <a:rPr lang="en-US" altLang="ko-KR" sz="2000"/>
              <a:t>+ </a:t>
            </a:r>
            <a:r>
              <a:rPr lang="en-US" altLang="ko-KR" sz="2000" smtClean="0"/>
              <a:t>0.0052936|s</a:t>
            </a:r>
            <a:r>
              <a:rPr lang="en-US" altLang="ko-KR" sz="2000"/>
              <a:t>|]</a:t>
            </a:r>
            <a:endParaRPr lang="ko-KR" altLang="en-US" sz="2000"/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5: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17.489 </a:t>
            </a:r>
            <a:r>
              <a:rPr lang="en-US" altLang="ko-KR" sz="2000"/>
              <a:t>+ </a:t>
            </a:r>
            <a:r>
              <a:rPr lang="en-US" altLang="ko-KR" sz="2000" smtClean="0"/>
              <a:t>0.0043536|s|]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870858" y="4951908"/>
            <a:ext cx="5314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mtClean="0"/>
              <a:t>- security level 1: </a:t>
            </a:r>
            <a:r>
              <a:rPr lang="en-US" altLang="ko-KR" sz="2000" i="1" smtClean="0"/>
              <a:t>T</a:t>
            </a:r>
            <a:r>
              <a:rPr lang="en-US" altLang="ko-KR" sz="2000" smtClean="0"/>
              <a:t> = [13.209 + 0.0060515|s|]</a:t>
            </a:r>
          </a:p>
          <a:p>
            <a:pPr>
              <a:lnSpc>
                <a:spcPct val="120000"/>
              </a:lnSpc>
            </a:pPr>
            <a:r>
              <a:rPr lang="en-US" altLang="ko-KR" sz="2000"/>
              <a:t>- security level </a:t>
            </a:r>
            <a:r>
              <a:rPr lang="en-US" altLang="ko-KR" sz="2000" smtClean="0"/>
              <a:t>3: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15.561 </a:t>
            </a:r>
            <a:r>
              <a:rPr lang="en-US" altLang="ko-KR" sz="2000"/>
              <a:t>+ </a:t>
            </a:r>
            <a:r>
              <a:rPr lang="en-US" altLang="ko-KR" sz="2000" smtClean="0"/>
              <a:t>0.0046692|s</a:t>
            </a:r>
            <a:r>
              <a:rPr lang="en-US" altLang="ko-KR" sz="2000"/>
              <a:t>|]</a:t>
            </a:r>
            <a:endParaRPr lang="ko-KR" altLang="en-US" sz="2000"/>
          </a:p>
          <a:p>
            <a:pPr>
              <a:lnSpc>
                <a:spcPct val="120000"/>
              </a:lnSpc>
            </a:pPr>
            <a:r>
              <a:rPr lang="en-US" altLang="ko-KR" sz="2000" smtClean="0"/>
              <a:t>- security </a:t>
            </a:r>
            <a:r>
              <a:rPr lang="en-US" altLang="ko-KR" sz="2000"/>
              <a:t>level </a:t>
            </a:r>
            <a:r>
              <a:rPr lang="en-US" altLang="ko-KR" sz="2000" smtClean="0"/>
              <a:t>5: </a:t>
            </a:r>
            <a:r>
              <a:rPr lang="en-US" altLang="ko-KR" sz="2000" i="1"/>
              <a:t>T</a:t>
            </a:r>
            <a:r>
              <a:rPr lang="en-US" altLang="ko-KR" sz="2000"/>
              <a:t> = [</a:t>
            </a:r>
            <a:r>
              <a:rPr lang="en-US" altLang="ko-KR" sz="2000" smtClean="0"/>
              <a:t>17.061 </a:t>
            </a:r>
            <a:r>
              <a:rPr lang="en-US" altLang="ko-KR" sz="2000"/>
              <a:t>+ </a:t>
            </a:r>
            <a:r>
              <a:rPr lang="en-US" altLang="ko-KR" sz="2000" smtClean="0"/>
              <a:t>0.0038459|s|]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2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Niederreiter </a:t>
            </a:r>
            <a:r>
              <a:rPr lang="ko-KR" altLang="en-US" sz="2400" smtClean="0"/>
              <a:t>체계와 패리티 검사 행렬을 사용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길이 </a:t>
            </a:r>
            <a:r>
              <a:rPr lang="en-US" altLang="ko-KR" sz="2400" smtClean="0"/>
              <a:t>r</a:t>
            </a:r>
            <a:r>
              <a:rPr lang="ko-KR" altLang="en-US" sz="2400" smtClean="0"/>
              <a:t>의 단일 블록만을 이용함으로서 매우 작은 공식들 형성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다항식의 역</a:t>
            </a:r>
            <a:r>
              <a:rPr lang="en-US" altLang="ko-KR" sz="2400" smtClean="0"/>
              <a:t>(Inversion)</a:t>
            </a:r>
            <a:r>
              <a:rPr lang="ko-KR" altLang="en-US" sz="2400" smtClean="0"/>
              <a:t>이 필요함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키 생성과정이 암호화에 비해 느릴 수 있음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1787471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2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Niederreiter </a:t>
            </a:r>
            <a:r>
              <a:rPr lang="ko-KR" altLang="en-US" sz="2400" smtClean="0"/>
              <a:t>체계와 패리티 검사 행렬을 사용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길이 </a:t>
            </a:r>
            <a:r>
              <a:rPr lang="en-US" altLang="ko-KR" sz="2400" smtClean="0"/>
              <a:t>r</a:t>
            </a:r>
            <a:r>
              <a:rPr lang="ko-KR" altLang="en-US" sz="2400" smtClean="0"/>
              <a:t>의 단일 블록만을 이용함으로서 매우 작은 공식들 형성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다항식의 역</a:t>
            </a:r>
            <a:r>
              <a:rPr lang="en-US" altLang="ko-KR" sz="2400" smtClean="0"/>
              <a:t>(Inversion)</a:t>
            </a:r>
            <a:r>
              <a:rPr lang="ko-KR" altLang="en-US" sz="2400" smtClean="0"/>
              <a:t>이 필요함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키 생성과정이 암호화에 비해 느릴 수 있음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- </a:t>
            </a:r>
            <a:r>
              <a:rPr lang="ko-KR" altLang="en-US" sz="2000" smtClean="0"/>
              <a:t>이를 해결하기 위해 집단 키 생성</a:t>
            </a:r>
            <a:r>
              <a:rPr lang="en-US" altLang="ko-KR" sz="2000" smtClean="0"/>
              <a:t>(Batch Key Generation)</a:t>
            </a:r>
            <a:br>
              <a:rPr lang="en-US" altLang="ko-KR" sz="2000" smtClean="0"/>
            </a:br>
            <a:r>
              <a:rPr lang="en-US" altLang="ko-KR" sz="2000" smtClean="0"/>
              <a:t>  </a:t>
            </a: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en-US" altLang="ko-KR" sz="2000" smtClean="0"/>
              <a:t>inverse </a:t>
            </a:r>
            <a:r>
              <a:rPr lang="ko-KR" altLang="en-US" sz="2000" smtClean="0"/>
              <a:t>연산보다 </a:t>
            </a:r>
            <a:r>
              <a:rPr lang="en-US" altLang="ko-KR" sz="2000" smtClean="0"/>
              <a:t>3</a:t>
            </a:r>
            <a:r>
              <a:rPr lang="ko-KR" altLang="en-US" sz="2000" smtClean="0"/>
              <a:t>번의 곱셈 연산이 더 효율적이다는 가정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       ex)</a:t>
            </a:r>
            <a:endParaRPr lang="en-US" altLang="ko-KR" sz="240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901871" y="4676930"/>
            <a:ext cx="4911922" cy="1166410"/>
            <a:chOff x="1377215" y="7150307"/>
            <a:chExt cx="4911922" cy="1166410"/>
          </a:xfrm>
        </p:grpSpPr>
        <p:sp>
          <p:nvSpPr>
            <p:cNvPr id="3" name="TextBox 2"/>
            <p:cNvSpPr txBox="1"/>
            <p:nvPr/>
          </p:nvSpPr>
          <p:spPr>
            <a:xfrm>
              <a:off x="1377215" y="7150307"/>
              <a:ext cx="4911922" cy="116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AutoNum type="arabicPeriod"/>
              </a:pPr>
              <a:r>
                <a:rPr lang="ko-KR" altLang="en-US" sz="2000" smtClean="0"/>
                <a:t>다항식 </a:t>
              </a:r>
              <a:r>
                <a:rPr lang="en-US" altLang="ko-KR" sz="2000"/>
                <a:t>x</a:t>
              </a:r>
              <a:r>
                <a:rPr lang="ko-KR" altLang="en-US" sz="2000" smtClean="0"/>
                <a:t>와 </a:t>
              </a:r>
              <a:r>
                <a:rPr lang="en-US" altLang="ko-KR" sz="2000" smtClean="0"/>
                <a:t>y </a:t>
              </a:r>
              <a:r>
                <a:rPr lang="ko-KR" altLang="en-US" sz="2000" smtClean="0"/>
                <a:t>각각 </a:t>
              </a:r>
              <a:r>
                <a:rPr lang="en-US" altLang="ko-KR" sz="2000" smtClean="0"/>
                <a:t>inverse </a:t>
              </a:r>
            </a:p>
            <a:p>
              <a:pPr marL="457200" indent="-457200">
                <a:lnSpc>
                  <a:spcPct val="120000"/>
                </a:lnSpc>
                <a:buAutoNum type="arabicPeriod"/>
              </a:pPr>
              <a:r>
                <a:rPr lang="en-US" altLang="ko-KR" sz="2000" smtClean="0"/>
                <a:t> tmp = xy </a:t>
              </a:r>
              <a:r>
                <a:rPr lang="en-US" altLang="ko-KR" sz="2000" smtClean="0">
                  <a:sym typeface="Wingdings" panose="05000000000000000000" pitchFamily="2" charset="2"/>
                </a:rPr>
                <a:t>  </a:t>
              </a:r>
              <a:r>
                <a:rPr lang="en-US" altLang="ko-KR" sz="2000" smtClean="0"/>
                <a:t>inv = tmp</a:t>
              </a:r>
              <a:r>
                <a:rPr lang="en-US" altLang="ko-KR" sz="2000" baseline="30000" smtClean="0"/>
                <a:t>-1</a:t>
              </a:r>
              <a:r>
                <a:rPr lang="en-US" altLang="ko-KR" sz="2000"/>
                <a:t> </a:t>
              </a:r>
              <a:r>
                <a:rPr lang="en-US" altLang="ko-KR" sz="2000" smtClean="0">
                  <a:sym typeface="Wingdings" panose="05000000000000000000" pitchFamily="2" charset="2"/>
                </a:rPr>
                <a:t> </a:t>
              </a:r>
              <a:r>
                <a:rPr lang="en-US" altLang="ko-KR" sz="2000" smtClean="0"/>
                <a:t>x</a:t>
              </a:r>
              <a:r>
                <a:rPr lang="en-US" altLang="ko-KR" sz="2000" baseline="30000" smtClean="0"/>
                <a:t>-1</a:t>
              </a:r>
              <a:r>
                <a:rPr lang="en-US" altLang="ko-KR" sz="2000" smtClean="0"/>
                <a:t> = y inv </a:t>
              </a:r>
            </a:p>
            <a:p>
              <a:pPr lvl="7">
                <a:lnSpc>
                  <a:spcPct val="120000"/>
                </a:lnSpc>
              </a:pPr>
              <a:r>
                <a:rPr lang="en-US" altLang="ko-KR" sz="2000" baseline="30000" smtClean="0"/>
                <a:t> </a:t>
              </a:r>
              <a:r>
                <a:rPr lang="en-US" altLang="ko-KR" sz="2000" smtClean="0"/>
                <a:t>    y</a:t>
              </a:r>
              <a:r>
                <a:rPr lang="en-US" altLang="ko-KR" sz="2000" baseline="30000" smtClean="0"/>
                <a:t>-1</a:t>
              </a:r>
              <a:r>
                <a:rPr lang="en-US" altLang="ko-KR" sz="2000" smtClean="0"/>
                <a:t> = x inv</a:t>
              </a:r>
              <a:endParaRPr lang="ko-KR" altLang="en-US" sz="2000" baseline="300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91331" y="75184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mtClean="0"/>
                <a:t>.</a:t>
              </a: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93830" y="78807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mtClean="0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32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</a:t>
            </a:r>
            <a:r>
              <a:rPr lang="en-US" altLang="ko-KR" sz="2400" smtClean="0">
                <a:sym typeface="Wingdings" panose="05000000000000000000" pitchFamily="2" charset="2"/>
              </a:rPr>
              <a:t>key </a:t>
            </a:r>
            <a:r>
              <a:rPr lang="en-US" altLang="ko-KR" sz="2400" i="1" smtClean="0">
                <a:sym typeface="Wingdings" panose="05000000000000000000" pitchFamily="2" charset="2"/>
              </a:rPr>
              <a:t>h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6343" y="3808188"/>
            <a:ext cx="3991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-  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en-US" altLang="ko-KR">
                <a:sym typeface="Wingdings" panose="05000000000000000000" pitchFamily="2" charset="2"/>
              </a:rPr>
              <a:t>, 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무게 </a:t>
            </a:r>
            <a:r>
              <a:rPr lang="en-US" altLang="ko-KR">
                <a:sym typeface="Wingdings" panose="05000000000000000000" pitchFamily="2" charset="2"/>
              </a:rPr>
              <a:t>= w/2  </a:t>
            </a:r>
            <a:r>
              <a:rPr lang="ko-KR" altLang="en-US" smtClean="0">
                <a:sym typeface="Wingdings" panose="05000000000000000000" pitchFamily="2" charset="2"/>
              </a:rPr>
              <a:t>홀수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>- 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>
                <a:sym typeface="Wingdings" panose="05000000000000000000" pitchFamily="2" charset="2"/>
              </a:rPr>
              <a:t>로 부터 랜덤하게 선출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5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895"/>
          <a:stretch/>
        </p:blipFill>
        <p:spPr>
          <a:xfrm>
            <a:off x="352267" y="0"/>
            <a:ext cx="11482467" cy="638581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326057" y="1393672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73114" y="3890930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82846" y="5631443"/>
            <a:ext cx="3127880" cy="128016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59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</a:t>
            </a:r>
            <a:r>
              <a:rPr lang="en-US" altLang="ko-KR" sz="2400" smtClean="0">
                <a:sym typeface="Wingdings" panose="05000000000000000000" pitchFamily="2" charset="2"/>
              </a:rPr>
              <a:t>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 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b="1" baseline="30000" smtClean="0">
                <a:solidFill>
                  <a:srgbClr val="FF0000"/>
                </a:solidFill>
                <a:sym typeface="Wingdings" panose="05000000000000000000" pitchFamily="2" charset="2"/>
              </a:rPr>
              <a:t>-1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baseline="3000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6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</p:txBody>
      </p:sp>
    </p:spTree>
    <p:extLst>
      <p:ext uri="{BB962C8B-B14F-4D97-AF65-F5344CB8AC3E}">
        <p14:creationId xmlns:p14="http://schemas.microsoft.com/office/powerpoint/2010/main" val="1304409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</p:txBody>
      </p:sp>
    </p:spTree>
    <p:extLst>
      <p:ext uri="{BB962C8B-B14F-4D97-AF65-F5344CB8AC3E}">
        <p14:creationId xmlns:p14="http://schemas.microsoft.com/office/powerpoint/2010/main" val="2759582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c 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b="1" i="1" smtClean="0">
                <a:sym typeface="Wingdings" panose="05000000000000000000" pitchFamily="2" charset="2"/>
              </a:rPr>
              <a:t>h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98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</a:t>
            </a:r>
            <a:r>
              <a:rPr lang="en-US" altLang="ko-KR" sz="2400" b="1" i="1" smtClean="0">
                <a:sym typeface="Wingdings" panose="05000000000000000000" pitchFamily="2" charset="2"/>
              </a:rPr>
              <a:t>h</a:t>
            </a:r>
            <a:endParaRPr lang="en-US" altLang="ko-KR" sz="2400" b="1" i="1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 smtClean="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c 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b="1" i="1" smtClean="0">
                <a:sym typeface="Wingdings" panose="05000000000000000000" pitchFamily="2" charset="2"/>
              </a:rPr>
              <a:t>h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en-US" altLang="ko-KR" sz="2000">
                <a:sym typeface="Wingdings" panose="05000000000000000000" pitchFamily="2" charset="2"/>
              </a:rPr>
              <a:t>*</a:t>
            </a:r>
            <a:r>
              <a:rPr lang="en-US" altLang="ko-KR" sz="2000" b="1">
                <a:sym typeface="Wingdings" panose="05000000000000000000" pitchFamily="2" charset="2"/>
              </a:rPr>
              <a:t>K</a:t>
            </a:r>
            <a:r>
              <a:rPr lang="en-US" altLang="ko-KR" sz="2000">
                <a:sym typeface="Wingdings" panose="05000000000000000000" pitchFamily="2" charset="2"/>
              </a:rPr>
              <a:t>: SHA256 </a:t>
            </a:r>
            <a:r>
              <a:rPr lang="ko-KR" altLang="en-US" sz="2000">
                <a:sym typeface="Wingdings" panose="05000000000000000000" pitchFamily="2" charset="2"/>
              </a:rPr>
              <a:t>해시 함수</a:t>
            </a:r>
            <a:endParaRPr lang="en-US" altLang="ko-KR" sz="20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8843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BIKE-2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s </a:t>
            </a:r>
            <a:r>
              <a:rPr lang="en-US" altLang="ko-KR" sz="2400">
                <a:sym typeface="Wingdings" panose="05000000000000000000" pitchFamily="2" charset="2"/>
              </a:rPr>
              <a:t> </a:t>
            </a:r>
            <a:r>
              <a:rPr lang="en-US" altLang="ko-KR" sz="2400" smtClean="0">
                <a:sym typeface="Wingdings" panose="05000000000000000000" pitchFamily="2" charset="2"/>
              </a:rPr>
              <a:t>ch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>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ko-KR" altLang="en-US" sz="2400" smtClean="0">
                <a:sym typeface="Wingdings" panose="05000000000000000000" pitchFamily="2" charset="2"/>
              </a:rPr>
              <a:t>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와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</a:t>
            </a:r>
            <a:r>
              <a:rPr lang="ko-KR" altLang="en-US" sz="2400" smtClean="0">
                <a:sym typeface="Wingdings" panose="05000000000000000000" pitchFamily="2" charset="2"/>
              </a:rPr>
              <a:t>을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48357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552237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BIKE-1</a:t>
            </a:r>
            <a:r>
              <a:rPr lang="ko-KR" altLang="en-US" sz="2400" smtClean="0"/>
              <a:t>과 유사한 점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빠른</a:t>
            </a:r>
            <a:r>
              <a:rPr lang="en-US" altLang="ko-KR" sz="2400" smtClean="0"/>
              <a:t>, Inverse </a:t>
            </a:r>
            <a:r>
              <a:rPr lang="ko-KR" altLang="en-US" sz="2400" smtClean="0"/>
              <a:t>없는 키 생성</a:t>
            </a:r>
            <a:r>
              <a:rPr lang="en-US" altLang="ko-KR" sz="2400"/>
              <a:t/>
            </a:r>
            <a:br>
              <a:rPr lang="en-US" altLang="ko-KR" sz="2400"/>
            </a:br>
            <a:r>
              <a:rPr lang="en-US" altLang="ko-KR" sz="2400" smtClean="0"/>
              <a:t>- </a:t>
            </a:r>
            <a:r>
              <a:rPr lang="ko-KR" altLang="en-US" sz="2400" smtClean="0"/>
              <a:t>공용 키와 데이터를 위한 두 개의 블록 활용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Noisy </a:t>
            </a:r>
            <a:r>
              <a:rPr lang="ko-KR" altLang="en-US" sz="2400" smtClean="0"/>
              <a:t>신드롬에 대한 복호 알고리즘을 사용한다는 점이 차별점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2693883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h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 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 </a:t>
            </a:r>
            <a:r>
              <a:rPr lang="en-US" altLang="ko-KR" sz="2400" smtClean="0">
                <a:sym typeface="Wingdings" panose="05000000000000000000" pitchFamily="2" charset="2"/>
              </a:rPr>
              <a:t>+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g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6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en-US" altLang="ko-KR" sz="2400" baseline="30000">
                <a:sym typeface="Wingdings" panose="05000000000000000000" pitchFamily="2" charset="2"/>
              </a:rPr>
              <a:t>3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공간에서 </a:t>
            </a:r>
            <a:r>
              <a:rPr lang="en-US" altLang="ko-KR" sz="2400" smtClean="0">
                <a:sym typeface="Wingdings" panose="05000000000000000000" pitchFamily="2" charset="2"/>
              </a:rPr>
              <a:t>e,</a:t>
            </a:r>
            <a:r>
              <a:rPr lang="ko-KR" altLang="en-US" sz="2400" smtClean="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,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벡터 선택 </a:t>
            </a:r>
            <a:r>
              <a:rPr lang="en-US" altLang="ko-KR" sz="2400" smtClean="0">
                <a:sym typeface="Wingdings" panose="05000000000000000000" pitchFamily="2" charset="2"/>
              </a:rPr>
              <a:t>(e = t/2,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= t)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2</a:t>
            </a:r>
            <a:r>
              <a:rPr lang="en-US" altLang="ko-KR" sz="2400" smtClean="0">
                <a:sym typeface="Wingdings" panose="05000000000000000000" pitchFamily="2" charset="2"/>
              </a:rPr>
              <a:t>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(e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3</a:t>
            </a:r>
            <a:r>
              <a:rPr lang="en-US" altLang="ko-KR" sz="2400" smtClean="0">
                <a:sym typeface="Wingdings" panose="05000000000000000000" pitchFamily="2" charset="2"/>
              </a:rPr>
              <a:t>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e) 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</a:t>
            </a: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8005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BIKE-3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or failure symbol </a:t>
            </a:r>
            <a:r>
              <a:rPr lang="ko-KR" altLang="en-US" sz="2400" b="1"/>
              <a:t>⊥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en-US" altLang="ko-KR" sz="2400">
                <a:sym typeface="Wingdings" panose="05000000000000000000" pitchFamily="2" charset="2"/>
              </a:rPr>
              <a:t>c</a:t>
            </a:r>
            <a:r>
              <a:rPr lang="ko-KR" altLang="en-US" sz="2400">
                <a:sym typeface="Wingdings" panose="05000000000000000000" pitchFamily="2" charset="2"/>
              </a:rPr>
              <a:t>를 </a:t>
            </a:r>
            <a:r>
              <a:rPr lang="en-US" altLang="ko-KR" sz="2400">
                <a:sym typeface="Wingdings" panose="05000000000000000000" pitchFamily="2" charset="2"/>
              </a:rPr>
              <a:t>c0</a:t>
            </a:r>
            <a:r>
              <a:rPr lang="ko-KR" altLang="en-US" sz="2400">
                <a:sym typeface="Wingdings" panose="05000000000000000000" pitchFamily="2" charset="2"/>
              </a:rPr>
              <a:t>과 </a:t>
            </a:r>
            <a:r>
              <a:rPr lang="en-US" altLang="ko-KR" sz="2400">
                <a:sym typeface="Wingdings" panose="05000000000000000000" pitchFamily="2" charset="2"/>
              </a:rPr>
              <a:t>c1</a:t>
            </a:r>
            <a:r>
              <a:rPr lang="ko-KR" altLang="en-US" sz="240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>
                <a:sym typeface="Wingdings" panose="05000000000000000000" pitchFamily="2" charset="2"/>
              </a:rPr>
              <a:t>s  </a:t>
            </a:r>
            <a:r>
              <a:rPr lang="en-US" altLang="ko-KR" sz="2400" smtClean="0">
                <a:sym typeface="Wingdings" panose="05000000000000000000" pitchFamily="2" charset="2"/>
              </a:rPr>
              <a:t>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en-US" altLang="ko-KR" sz="2400">
                <a:sym typeface="Wingdings" panose="05000000000000000000" pitchFamily="2" charset="2"/>
              </a:rPr>
              <a:t>+ </a:t>
            </a:r>
            <a:r>
              <a:rPr lang="en-US" altLang="ko-KR" sz="2400" smtClean="0">
                <a:sym typeface="Wingdings" panose="05000000000000000000" pitchFamily="2" charset="2"/>
              </a:rPr>
              <a:t>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 </a:t>
            </a:r>
            <a:r>
              <a:rPr lang="ko-KR" altLang="en-US" sz="2400">
                <a:sym typeface="Wingdings" panose="05000000000000000000" pitchFamily="2" charset="2"/>
              </a:rPr>
              <a:t>를</a:t>
            </a:r>
            <a:r>
              <a:rPr lang="ko-KR" altLang="en-US" sz="2400" smtClean="0">
                <a:sym typeface="Wingdings" panose="05000000000000000000" pitchFamily="2" charset="2"/>
              </a:rPr>
              <a:t>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안되고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t/2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실패하면실패 신호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ko-KR" altLang="en-US" sz="2400" smtClean="0"/>
              <a:t>⊥</a:t>
            </a:r>
            <a:r>
              <a:rPr lang="en-US" altLang="ko-KR" sz="2400" b="1" smtClean="0"/>
              <a:t>)</a:t>
            </a:r>
            <a:r>
              <a:rPr lang="ko-KR" altLang="en-US" sz="2400" b="1" smtClean="0"/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반환 후 정지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나온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</a:t>
            </a:r>
            <a:r>
              <a:rPr lang="ko-KR" altLang="en-US" sz="2400" smtClean="0">
                <a:sym typeface="Wingdings" panose="05000000000000000000" pitchFamily="2" charset="2"/>
              </a:rPr>
              <a:t>를 갖고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e’)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106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28352" y="0"/>
            <a:ext cx="1751798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51798" cy="1626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52"/>
          <a:stretch/>
        </p:blipFill>
        <p:spPr>
          <a:xfrm>
            <a:off x="842462" y="0"/>
            <a:ext cx="10592352" cy="639117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060264" y="2136144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179150" y="124464"/>
            <a:ext cx="2118886" cy="2118886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88254" y="5618829"/>
            <a:ext cx="3159410" cy="1164989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963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BIKE-1,2,3 Comparison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1" y="2040935"/>
            <a:ext cx="10630158" cy="30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7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BIKE-IND CCA 1,2,3 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sym typeface="Wingdings" panose="05000000000000000000" pitchFamily="2" charset="2"/>
              </a:rPr>
              <a:t>동일한 정적키를 사용하여 여러 번 키 교환할 수 있게 구성</a:t>
            </a:r>
            <a:r>
              <a:rPr lang="en-US" altLang="ko-KR" sz="2400">
                <a:sym typeface="Wingdings" panose="05000000000000000000" pitchFamily="2" charset="2"/>
              </a:rPr>
              <a:t/>
            </a:r>
            <a:br>
              <a:rPr lang="en-US" altLang="ko-KR" sz="240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Backflip decoder </a:t>
            </a:r>
            <a:r>
              <a:rPr lang="ko-KR" altLang="en-US" sz="2000" smtClean="0">
                <a:sym typeface="Wingdings" panose="05000000000000000000" pitchFamily="2" charset="2"/>
              </a:rPr>
              <a:t>활용 </a:t>
            </a: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디코딩 실패 경우 감소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- </a:t>
            </a:r>
            <a:r>
              <a:rPr lang="ko-KR" altLang="en-US" sz="2000" smtClean="0">
                <a:sym typeface="Wingdings" panose="05000000000000000000" pitchFamily="2" charset="2"/>
              </a:rPr>
              <a:t>실패한 경우들로부터 </a:t>
            </a:r>
            <a:r>
              <a:rPr lang="en-US" altLang="ko-KR" sz="2000" smtClean="0">
                <a:sym typeface="Wingdings" panose="05000000000000000000" pitchFamily="2" charset="2"/>
              </a:rPr>
              <a:t>Key recovery attack</a:t>
            </a:r>
            <a:r>
              <a:rPr lang="ko-KR" altLang="en-US" sz="2000" smtClean="0">
                <a:sym typeface="Wingdings" panose="05000000000000000000" pitchFamily="2" charset="2"/>
              </a:rPr>
              <a:t>을 시행하는 </a:t>
            </a:r>
            <a:r>
              <a:rPr lang="en-US" altLang="ko-KR" sz="2000" smtClean="0">
                <a:sym typeface="Wingdings" panose="05000000000000000000" pitchFamily="2" charset="2"/>
              </a:rPr>
              <a:t>GJS </a:t>
            </a:r>
            <a:r>
              <a:rPr lang="ko-KR" altLang="en-US" sz="2000" smtClean="0">
                <a:sym typeface="Wingdings" panose="05000000000000000000" pitchFamily="2" charset="2"/>
              </a:rPr>
              <a:t>공격 방지</a:t>
            </a:r>
            <a:r>
              <a:rPr lang="en-US" altLang="ko-KR" sz="2000" smtClean="0">
                <a:sym typeface="Wingdings" panose="05000000000000000000" pitchFamily="2" charset="2"/>
              </a:rPr>
              <a:t/>
            </a:r>
            <a:br>
              <a:rPr lang="en-US" altLang="ko-KR" sz="20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*GJS </a:t>
            </a:r>
            <a:r>
              <a:rPr lang="ko-KR" altLang="en-US" sz="1600" smtClean="0">
                <a:sym typeface="Wingdings" panose="05000000000000000000" pitchFamily="2" charset="2"/>
              </a:rPr>
              <a:t>공격</a:t>
            </a:r>
            <a:r>
              <a:rPr lang="en-US" altLang="ko-KR" sz="1600" smtClean="0">
                <a:sym typeface="Wingdings" panose="05000000000000000000" pitchFamily="2" charset="2"/>
              </a:rPr>
              <a:t/>
            </a:r>
            <a:br>
              <a:rPr lang="en-US" altLang="ko-KR" sz="16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디코딩 실패로부터 나온 오류벡터를 관찰해 비밀키의 거리 스펙트럼 계산 후</a:t>
            </a: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br>
              <a:rPr lang="en-US" altLang="ko-KR" sz="1600" smtClean="0">
                <a:sym typeface="Wingdings" panose="05000000000000000000" pitchFamily="2" charset="2"/>
              </a:rPr>
            </a:br>
            <a:r>
              <a:rPr lang="en-US" altLang="ko-KR" sz="1600" smtClean="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거리 스펙트럼을 기반으로 비밀 키를 재구성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endParaRPr lang="en-US" altLang="ko-KR" sz="2400" smtClean="0"/>
          </a:p>
        </p:txBody>
      </p:sp>
      <p:sp>
        <p:nvSpPr>
          <p:cNvPr id="3" name="TextBox 2"/>
          <p:cNvSpPr txBox="1"/>
          <p:nvPr/>
        </p:nvSpPr>
        <p:spPr>
          <a:xfrm>
            <a:off x="563880" y="5840968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smtClean="0"/>
              <a:t>선택암호문공격에 대한 비구별성</a:t>
            </a:r>
            <a:r>
              <a:rPr lang="en-US" altLang="ko-KR" smtClean="0"/>
              <a:t>(Indistinguishability against chosen ciphertext attack; IND-CCA)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56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KeyGen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    , taget quantum security level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sym typeface="Wingdings" panose="05000000000000000000" pitchFamily="2" charset="2"/>
              </a:rPr>
              <a:t>Output: private key(h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en-US" altLang="ko-KR" sz="2400">
                <a:sym typeface="Wingdings" panose="05000000000000000000" pitchFamily="2" charset="2"/>
              </a:rPr>
              <a:t>and public key(f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, f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>
                <a:sym typeface="Wingdings" panose="05000000000000000000" pitchFamily="2" charset="2"/>
              </a:rPr>
              <a:t>)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0.      </a:t>
            </a:r>
            <a:r>
              <a:rPr lang="ko-KR" altLang="en-US" sz="2400" smtClean="0">
                <a:sym typeface="Wingdings" panose="05000000000000000000" pitchFamily="2" charset="2"/>
              </a:rPr>
              <a:t>가 주어지면 </a:t>
            </a:r>
            <a:r>
              <a:rPr lang="en-US" altLang="ko-KR" sz="2400" smtClean="0">
                <a:sym typeface="Wingdings" panose="05000000000000000000" pitchFamily="2" charset="2"/>
              </a:rPr>
              <a:t>r, w </a:t>
            </a:r>
            <a:r>
              <a:rPr lang="ko-KR" altLang="en-US" sz="2400" smtClean="0">
                <a:sym typeface="Wingdings" panose="05000000000000000000" pitchFamily="2" charset="2"/>
              </a:rPr>
              <a:t>설정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1. </a:t>
            </a:r>
            <a:r>
              <a:rPr lang="ko-KR" altLang="en-US" sz="2400" smtClean="0">
                <a:sym typeface="Wingdings" panose="05000000000000000000" pitchFamily="2" charset="2"/>
              </a:rPr>
              <a:t>개인키 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en-US" altLang="ko-KR" sz="2400">
                <a:sym typeface="Wingdings" panose="05000000000000000000" pitchFamily="2" charset="2"/>
              </a:rPr>
              <a:t>o</a:t>
            </a:r>
            <a:r>
              <a:rPr lang="en-US" altLang="ko-KR" sz="2400" baseline="-25000">
                <a:sym typeface="Wingdings" panose="05000000000000000000" pitchFamily="2" charset="2"/>
              </a:rPr>
              <a:t>0, </a:t>
            </a:r>
            <a:r>
              <a:rPr lang="en-US" altLang="ko-KR" sz="2400">
                <a:sym typeface="Wingdings" panose="05000000000000000000" pitchFamily="2" charset="2"/>
              </a:rPr>
              <a:t>o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G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4</a:t>
            </a:r>
            <a:r>
              <a:rPr lang="en-US" altLang="ko-KR" sz="2400" smtClean="0">
                <a:sym typeface="Wingdings" panose="05000000000000000000" pitchFamily="2" charset="2"/>
              </a:rPr>
              <a:t>.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gh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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endParaRPr lang="en-US" altLang="ko-KR" sz="2400" baseline="-250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20" y="1398790"/>
            <a:ext cx="344693" cy="399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724670"/>
            <a:ext cx="344693" cy="3995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41494" y="325331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en-US" altLang="ko-KR">
                <a:sym typeface="Wingdings" panose="05000000000000000000" pitchFamily="2" charset="2"/>
              </a:rPr>
              <a:t>, 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무게 </a:t>
            </a:r>
            <a:r>
              <a:rPr lang="en-US" altLang="ko-KR">
                <a:sym typeface="Wingdings" panose="05000000000000000000" pitchFamily="2" charset="2"/>
              </a:rPr>
              <a:t>= w/2  </a:t>
            </a:r>
            <a:r>
              <a:rPr lang="ko-KR" altLang="en-US" smtClean="0">
                <a:sym typeface="Wingdings" panose="05000000000000000000" pitchFamily="2" charset="2"/>
              </a:rPr>
              <a:t>홀수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h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h</a:t>
            </a:r>
            <a:r>
              <a:rPr lang="en-US" altLang="ko-KR" baseline="-2500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</a:t>
            </a:r>
            <a:r>
              <a:rPr lang="ko-KR" altLang="en-US">
                <a:sym typeface="Wingdings" panose="05000000000000000000" pitchFamily="2" charset="2"/>
              </a:rPr>
              <a:t>랜덤하게 </a:t>
            </a:r>
            <a:r>
              <a:rPr lang="ko-KR" altLang="en-US" smtClean="0">
                <a:sym typeface="Wingdings" panose="05000000000000000000" pitchFamily="2" charset="2"/>
              </a:rPr>
              <a:t>선출</a:t>
            </a:r>
            <a:endParaRPr lang="en-US" altLang="ko-KR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mtClean="0">
                <a:sym typeface="Wingdings" panose="05000000000000000000" pitchFamily="2" charset="2"/>
              </a:rPr>
              <a:t>o</a:t>
            </a:r>
            <a:r>
              <a:rPr lang="en-US" altLang="ko-KR" baseline="-25000" smtClean="0">
                <a:sym typeface="Wingdings" panose="05000000000000000000" pitchFamily="2" charset="2"/>
              </a:rPr>
              <a:t>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 smtClean="0">
                <a:sym typeface="Wingdings" panose="05000000000000000000" pitchFamily="2" charset="2"/>
              </a:rPr>
              <a:t>o</a:t>
            </a:r>
            <a:r>
              <a:rPr lang="en-US" altLang="ko-KR" baseline="-25000" smtClean="0">
                <a:sym typeface="Wingdings" panose="05000000000000000000" pitchFamily="2" charset="2"/>
              </a:rPr>
              <a:t>1</a:t>
            </a:r>
            <a:r>
              <a:rPr lang="ko-KR" altLang="en-US">
                <a:sym typeface="Wingdings" panose="05000000000000000000" pitchFamily="2" charset="2"/>
              </a:rPr>
              <a:t>은 </a:t>
            </a:r>
            <a:r>
              <a:rPr lang="en-US" altLang="ko-KR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</a:t>
            </a:r>
            <a:r>
              <a:rPr lang="ko-KR" altLang="en-US">
                <a:sym typeface="Wingdings" panose="05000000000000000000" pitchFamily="2" charset="2"/>
              </a:rPr>
              <a:t>랜덤하게 </a:t>
            </a:r>
            <a:r>
              <a:rPr lang="ko-KR" altLang="en-US" smtClean="0">
                <a:sym typeface="Wingdings" panose="05000000000000000000" pitchFamily="2" charset="2"/>
              </a:rPr>
              <a:t>선출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/>
            </a:r>
            <a:br>
              <a:rPr lang="en-US" altLang="ko-KR" smtClean="0">
                <a:sym typeface="Wingdings" panose="05000000000000000000" pitchFamily="2" charset="2"/>
              </a:rPr>
            </a:br>
            <a:r>
              <a:rPr lang="en-US" altLang="ko-KR" smtClean="0">
                <a:sym typeface="Wingdings" panose="05000000000000000000" pitchFamily="2" charset="2"/>
              </a:rPr>
              <a:t>- g</a:t>
            </a:r>
            <a:r>
              <a:rPr lang="ko-KR" altLang="en-US" smtClean="0">
                <a:sym typeface="Wingdings" panose="05000000000000000000" pitchFamily="2" charset="2"/>
              </a:rPr>
              <a:t>는 </a:t>
            </a:r>
            <a:r>
              <a:rPr lang="en-US" altLang="ko-KR" smtClean="0">
                <a:sym typeface="Wingdings" panose="05000000000000000000" pitchFamily="2" charset="2"/>
              </a:rPr>
              <a:t>R</a:t>
            </a:r>
            <a:r>
              <a:rPr lang="ko-KR" altLang="en-US" smtClean="0">
                <a:sym typeface="Wingdings" panose="05000000000000000000" pitchFamily="2" charset="2"/>
              </a:rPr>
              <a:t>로부터 생성</a:t>
            </a:r>
            <a:endParaRPr lang="en-US" altLang="ko-KR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1224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Encaps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public key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the encapsulated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and the cryptogram c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R</a:t>
            </a:r>
            <a:r>
              <a:rPr lang="ko-KR" altLang="en-US" sz="2400" smtClean="0">
                <a:sym typeface="Wingdings" panose="05000000000000000000" pitchFamily="2" charset="2"/>
              </a:rPr>
              <a:t>에서 랜덤하게 백터 </a:t>
            </a:r>
            <a:r>
              <a:rPr lang="en-US" altLang="ko-KR" sz="2400" smtClean="0">
                <a:sym typeface="Wingdings" panose="05000000000000000000" pitchFamily="2" charset="2"/>
              </a:rPr>
              <a:t>m </a:t>
            </a:r>
            <a:r>
              <a:rPr lang="ko-KR" altLang="en-US" sz="2400" smtClean="0">
                <a:sym typeface="Wingdings" panose="05000000000000000000" pitchFamily="2" charset="2"/>
              </a:rPr>
              <a:t>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</a:t>
            </a:r>
            <a:r>
              <a:rPr lang="en-US" altLang="ko-KR" sz="2400" b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c = 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 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 </a:t>
            </a:r>
            <a:r>
              <a:rPr lang="en-US" altLang="ko-KR" sz="2400" smtClean="0">
                <a:sym typeface="Wingdings" panose="05000000000000000000" pitchFamily="2" charset="2"/>
              </a:rPr>
              <a:t>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) </a:t>
            </a:r>
            <a:r>
              <a:rPr lang="ko-KR" altLang="en-US" sz="2400" smtClean="0">
                <a:sym typeface="Wingdings" panose="05000000000000000000" pitchFamily="2" charset="2"/>
              </a:rPr>
              <a:t>연산하여 암호문 생성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4. </a:t>
            </a:r>
            <a:r>
              <a:rPr lang="en-US" altLang="ko-KR" sz="2400" i="1" smtClean="0">
                <a:sym typeface="Wingdings" panose="05000000000000000000" pitchFamily="2" charset="2"/>
              </a:rPr>
              <a:t>K </a:t>
            </a:r>
            <a:r>
              <a:rPr lang="en-US" altLang="ko-KR" sz="2400" smtClean="0">
                <a:sym typeface="Wingdings" panose="05000000000000000000" pitchFamily="2" charset="2"/>
              </a:rPr>
              <a:t>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mf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</a:t>
            </a:r>
            <a:r>
              <a:rPr lang="en-US" altLang="ko-KR" sz="2400" smtClean="0">
                <a:sym typeface="Wingdings" panose="05000000000000000000" pitchFamily="2" charset="2"/>
              </a:rPr>
              <a:t> e)</a:t>
            </a:r>
            <a:r>
              <a:rPr lang="ko-KR" altLang="en-US" sz="2400" smtClean="0">
                <a:sym typeface="Wingdings" panose="05000000000000000000" pitchFamily="2" charset="2"/>
              </a:rPr>
              <a:t>으로 세션키 생성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000" smtClean="0">
                <a:sym typeface="Wingdings" panose="05000000000000000000" pitchFamily="2" charset="2"/>
              </a:rPr>
              <a:t>*</a:t>
            </a:r>
            <a:r>
              <a:rPr lang="en-US" altLang="ko-KR" sz="2000" b="1" smtClean="0">
                <a:sym typeface="Wingdings" panose="05000000000000000000" pitchFamily="2" charset="2"/>
              </a:rPr>
              <a:t>H</a:t>
            </a:r>
            <a:r>
              <a:rPr lang="en-US" altLang="ko-KR" sz="2000" smtClean="0">
                <a:sym typeface="Wingdings" panose="05000000000000000000" pitchFamily="2" charset="2"/>
              </a:rPr>
              <a:t>: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r>
              <a:rPr lang="en-US" altLang="ko-KR" sz="2000" smtClean="0">
                <a:sym typeface="Wingdings" panose="05000000000000000000" pitchFamily="2" charset="2"/>
              </a:rPr>
              <a:t> *</a:t>
            </a:r>
            <a:r>
              <a:rPr lang="en-US" altLang="ko-KR" sz="2000" b="1" smtClean="0">
                <a:sym typeface="Wingdings" panose="05000000000000000000" pitchFamily="2" charset="2"/>
              </a:rPr>
              <a:t>K</a:t>
            </a:r>
            <a:r>
              <a:rPr lang="en-US" altLang="ko-KR" sz="2000" smtClean="0">
                <a:sym typeface="Wingdings" panose="05000000000000000000" pitchFamily="2" charset="2"/>
              </a:rPr>
              <a:t>: SHA256 </a:t>
            </a:r>
            <a:r>
              <a:rPr lang="ko-KR" altLang="en-US" sz="2000" smtClean="0">
                <a:sym typeface="Wingdings" panose="05000000000000000000" pitchFamily="2" charset="2"/>
              </a:rPr>
              <a:t>해시 함수</a:t>
            </a:r>
            <a:endParaRPr lang="en-US" altLang="ko-KR" sz="2400" i="1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27094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BIKE-1-CCA  Decaps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Input:  private key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1, </a:t>
            </a:r>
            <a:r>
              <a:rPr lang="en-US" altLang="ko-KR" sz="2400" smtClean="0">
                <a:sym typeface="Wingdings" panose="05000000000000000000" pitchFamily="2" charset="2"/>
              </a:rPr>
              <a:t>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0,</a:t>
            </a:r>
            <a:r>
              <a:rPr lang="en-US" altLang="ko-KR" sz="2400" smtClean="0">
                <a:sym typeface="Wingdings" panose="05000000000000000000" pitchFamily="2" charset="2"/>
              </a:rPr>
              <a:t> 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ko-KR" altLang="en-US" sz="2400" smtClean="0">
                <a:sym typeface="Wingdings" panose="05000000000000000000" pitchFamily="2" charset="2"/>
              </a:rPr>
              <a:t> </a:t>
            </a:r>
            <a:r>
              <a:rPr lang="en-US" altLang="ko-KR" sz="2400" smtClean="0">
                <a:sym typeface="Wingdings" panose="05000000000000000000" pitchFamily="2" charset="2"/>
              </a:rPr>
              <a:t>and cryptogram c</a:t>
            </a:r>
            <a:endParaRPr lang="en-US" altLang="ko-KR" sz="2400" baseline="-2500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anose="05000000000000000000" pitchFamily="2" charset="2"/>
              </a:rPr>
              <a:t>Output: decapsulated key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endParaRPr lang="en-US" altLang="ko-KR" sz="2400" b="1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1. c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c0</a:t>
            </a:r>
            <a:r>
              <a:rPr lang="ko-KR" altLang="en-US" sz="2400" smtClean="0">
                <a:sym typeface="Wingdings" panose="05000000000000000000" pitchFamily="2" charset="2"/>
              </a:rPr>
              <a:t>과 </a:t>
            </a:r>
            <a:r>
              <a:rPr lang="en-US" altLang="ko-KR" sz="2400" smtClean="0">
                <a:sym typeface="Wingdings" panose="05000000000000000000" pitchFamily="2" charset="2"/>
              </a:rPr>
              <a:t>c1</a:t>
            </a:r>
            <a:r>
              <a:rPr lang="ko-KR" altLang="en-US" sz="2400" smtClean="0">
                <a:sym typeface="Wingdings" panose="05000000000000000000" pitchFamily="2" charset="2"/>
              </a:rPr>
              <a:t>으로 나누고 신드롬 값 연산 </a:t>
            </a:r>
            <a:r>
              <a:rPr lang="en-US" altLang="ko-KR" sz="2400" smtClean="0">
                <a:sym typeface="Wingdings" panose="05000000000000000000" pitchFamily="2" charset="2"/>
              </a:rPr>
              <a:t>s 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h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2. </a:t>
            </a:r>
            <a:r>
              <a:rPr lang="ko-KR" altLang="en-US" sz="2400" smtClean="0">
                <a:sym typeface="Wingdings" panose="05000000000000000000" pitchFamily="2" charset="2"/>
              </a:rPr>
              <a:t>에러 백터 </a:t>
            </a:r>
            <a:r>
              <a:rPr lang="en-US" altLang="ko-KR" sz="2400" smtClean="0">
                <a:sym typeface="Wingdings" panose="05000000000000000000" pitchFamily="2" charset="2"/>
              </a:rPr>
              <a:t>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 </a:t>
            </a:r>
            <a:r>
              <a:rPr lang="ko-KR" altLang="en-US" sz="2400" smtClean="0">
                <a:sym typeface="Wingdings" panose="05000000000000000000" pitchFamily="2" charset="2"/>
              </a:rPr>
              <a:t>을 추출하기 위해 </a:t>
            </a:r>
            <a:r>
              <a:rPr lang="en-US" altLang="ko-KR" sz="2400" smtClean="0">
                <a:sym typeface="Wingdings" panose="05000000000000000000" pitchFamily="2" charset="2"/>
              </a:rPr>
              <a:t>s</a:t>
            </a:r>
            <a:r>
              <a:rPr lang="ko-KR" altLang="en-US" sz="2400" smtClean="0">
                <a:sym typeface="Wingdings" panose="05000000000000000000" pitchFamily="2" charset="2"/>
              </a:rPr>
              <a:t>를 </a:t>
            </a:r>
            <a:r>
              <a:rPr lang="en-US" altLang="ko-KR" sz="2400" smtClean="0">
                <a:sym typeface="Wingdings" panose="05000000000000000000" pitchFamily="2" charset="2"/>
              </a:rPr>
              <a:t>decode(Backflipping Decoding)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3. 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’’)  </a:t>
            </a:r>
            <a:r>
              <a:rPr lang="en-US" altLang="ko-KR" sz="2400" b="1" smtClean="0">
                <a:sym typeface="Wingdings" panose="05000000000000000000" pitchFamily="2" charset="2"/>
              </a:rPr>
              <a:t>H</a:t>
            </a:r>
            <a:r>
              <a:rPr lang="en-US" altLang="ko-KR" sz="2400" smtClean="0">
                <a:sym typeface="Wingdings" panose="05000000000000000000" pitchFamily="2" charset="2"/>
              </a:rPr>
              <a:t>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4</a:t>
            </a:r>
            <a:r>
              <a:rPr lang="en-US" altLang="ko-KR" sz="2400" smtClean="0">
                <a:sym typeface="Wingdings" panose="05000000000000000000" pitchFamily="2" charset="2"/>
              </a:rPr>
              <a:t>. </a:t>
            </a:r>
            <a:r>
              <a:rPr lang="ko-KR" altLang="en-US" sz="2400" smtClean="0">
                <a:sym typeface="Wingdings" panose="05000000000000000000" pitchFamily="2" charset="2"/>
              </a:rPr>
              <a:t>만약 </a:t>
            </a:r>
            <a:r>
              <a:rPr lang="en-US" altLang="ko-KR" sz="2400" smtClean="0">
                <a:sym typeface="Wingdings" panose="05000000000000000000" pitchFamily="2" charset="2"/>
              </a:rPr>
              <a:t>decode </a:t>
            </a:r>
            <a:r>
              <a:rPr lang="ko-KR" altLang="en-US" sz="2400" smtClean="0">
                <a:sym typeface="Wingdings" panose="05000000000000000000" pitchFamily="2" charset="2"/>
              </a:rPr>
              <a:t>해서 나온 </a:t>
            </a:r>
            <a:r>
              <a:rPr lang="en-US" altLang="ko-KR" sz="2400" smtClean="0">
                <a:sym typeface="Wingdings" panose="05000000000000000000" pitchFamily="2" charset="2"/>
              </a:rPr>
              <a:t>(e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</a:t>
            </a:r>
            <a:r>
              <a:rPr lang="ko-KR" altLang="en-US" sz="2400" smtClean="0">
                <a:sym typeface="Wingdings" panose="05000000000000000000" pitchFamily="2" charset="2"/>
              </a:rPr>
              <a:t>가 </a:t>
            </a:r>
            <a:r>
              <a:rPr lang="en-US" altLang="ko-KR" sz="2400" smtClean="0">
                <a:sym typeface="Wingdings" panose="05000000000000000000" pitchFamily="2" charset="2"/>
              </a:rPr>
              <a:t>t</a:t>
            </a:r>
            <a:r>
              <a:rPr lang="ko-KR" altLang="en-US" sz="2400" smtClean="0">
                <a:sym typeface="Wingdings" panose="05000000000000000000" pitchFamily="2" charset="2"/>
              </a:rPr>
              <a:t>가 안되거나 </a:t>
            </a:r>
            <a:r>
              <a:rPr lang="en-US" altLang="ko-KR" sz="2400">
                <a:sym typeface="Wingdings" panose="05000000000000000000" pitchFamily="2" charset="2"/>
              </a:rPr>
              <a:t>(e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</a:t>
            </a:r>
            <a:r>
              <a:rPr lang="en-US" altLang="ko-KR" sz="2400">
                <a:sym typeface="Wingdings" panose="05000000000000000000" pitchFamily="2" charset="2"/>
              </a:rPr>
              <a:t>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’) !=</a:t>
            </a:r>
            <a:r>
              <a:rPr lang="en-US" altLang="ko-KR" sz="2400">
                <a:sym typeface="Wingdings" panose="05000000000000000000" pitchFamily="2" charset="2"/>
              </a:rPr>
              <a:t> (e</a:t>
            </a:r>
            <a:r>
              <a:rPr lang="en-US" altLang="ko-KR" sz="2400" baseline="-25000">
                <a:sym typeface="Wingdings" panose="05000000000000000000" pitchFamily="2" charset="2"/>
              </a:rPr>
              <a:t>0</a:t>
            </a:r>
            <a:r>
              <a:rPr lang="en-US" altLang="ko-KR" sz="2400">
                <a:sym typeface="Wingdings" panose="05000000000000000000" pitchFamily="2" charset="2"/>
              </a:rPr>
              <a:t>’’, e</a:t>
            </a:r>
            <a:r>
              <a:rPr lang="en-US" altLang="ko-KR" sz="2400" baseline="-2500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’’) </a:t>
            </a:r>
            <a:r>
              <a:rPr lang="ko-KR" altLang="en-US" sz="2400" smtClean="0">
                <a:sym typeface="Wingdings" panose="05000000000000000000" pitchFamily="2" charset="2"/>
              </a:rPr>
              <a:t>이어서 </a:t>
            </a:r>
            <a:r>
              <a:rPr lang="en-US" altLang="ko-KR" sz="2400" smtClean="0">
                <a:sym typeface="Wingdings" panose="05000000000000000000" pitchFamily="2" charset="2"/>
              </a:rPr>
              <a:t/>
            </a:r>
            <a:br>
              <a:rPr lang="en-US" altLang="ko-KR" sz="2400" smtClean="0">
                <a:sym typeface="Wingdings" panose="05000000000000000000" pitchFamily="2" charset="2"/>
              </a:rPr>
            </a:br>
            <a:r>
              <a:rPr lang="en-US" altLang="ko-KR" sz="2400" smtClean="0">
                <a:sym typeface="Wingdings" panose="05000000000000000000" pitchFamily="2" charset="2"/>
              </a:rPr>
              <a:t>    decoding</a:t>
            </a:r>
            <a:r>
              <a:rPr lang="ko-KR" altLang="en-US" sz="2400" smtClean="0">
                <a:sym typeface="Wingdings" panose="05000000000000000000" pitchFamily="2" charset="2"/>
              </a:rPr>
              <a:t>이 실패하면 </a:t>
            </a:r>
            <a:r>
              <a:rPr lang="en-US" altLang="ko-KR" sz="2400" smtClean="0">
                <a:sym typeface="Wingdings" panose="05000000000000000000" pitchFamily="2" charset="2"/>
              </a:rPr>
              <a:t>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, o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, c) </a:t>
            </a:r>
            <a:r>
              <a:rPr lang="ko-KR" altLang="en-US" sz="2400" smtClean="0">
                <a:sym typeface="Wingdings" panose="05000000000000000000" pitchFamily="2" charset="2"/>
              </a:rPr>
              <a:t>연산</a:t>
            </a:r>
            <a:endParaRPr lang="en-US" altLang="ko-KR" sz="2400" smtClean="0">
              <a:sym typeface="Wingdings" panose="05000000000000000000" pitchFamily="2" charset="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2400">
                <a:sym typeface="Wingdings" panose="05000000000000000000" pitchFamily="2" charset="2"/>
              </a:rPr>
              <a:t>5</a:t>
            </a:r>
            <a:r>
              <a:rPr lang="en-US" altLang="ko-KR" sz="2400" smtClean="0">
                <a:sym typeface="Wingdings" panose="05000000000000000000" pitchFamily="2" charset="2"/>
              </a:rPr>
              <a:t>. Decode </a:t>
            </a:r>
            <a:r>
              <a:rPr lang="ko-KR" altLang="en-US" sz="2400" smtClean="0">
                <a:sym typeface="Wingdings" panose="05000000000000000000" pitchFamily="2" charset="2"/>
              </a:rPr>
              <a:t>성공했다면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 </a:t>
            </a:r>
            <a:r>
              <a:rPr lang="en-US" altLang="ko-KR" sz="2400" b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(c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0</a:t>
            </a:r>
            <a:r>
              <a:rPr lang="en-US" altLang="ko-KR" sz="2400" smtClean="0">
                <a:sym typeface="Wingdings" panose="05000000000000000000" pitchFamily="2" charset="2"/>
              </a:rPr>
              <a:t>’, c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 + e</a:t>
            </a:r>
            <a:r>
              <a:rPr lang="en-US" altLang="ko-KR" sz="2400" baseline="-25000" smtClean="0">
                <a:sym typeface="Wingdings" panose="05000000000000000000" pitchFamily="2" charset="2"/>
              </a:rPr>
              <a:t>1</a:t>
            </a:r>
            <a:r>
              <a:rPr lang="en-US" altLang="ko-KR" sz="2400" smtClean="0">
                <a:sym typeface="Wingdings" panose="05000000000000000000" pitchFamily="2" charset="2"/>
              </a:rPr>
              <a:t>’, c) </a:t>
            </a:r>
            <a:r>
              <a:rPr lang="ko-KR" altLang="en-US" sz="2400" smtClean="0">
                <a:sym typeface="Wingdings" panose="05000000000000000000" pitchFamily="2" charset="2"/>
              </a:rPr>
              <a:t>연산 해서 </a:t>
            </a:r>
            <a:r>
              <a:rPr lang="en-US" altLang="ko-KR" sz="2400" i="1" smtClean="0">
                <a:sym typeface="Wingdings" panose="05000000000000000000" pitchFamily="2" charset="2"/>
              </a:rPr>
              <a:t>K</a:t>
            </a:r>
            <a:r>
              <a:rPr lang="en-US" altLang="ko-KR" sz="2400" smtClean="0">
                <a:sym typeface="Wingdings" panose="05000000000000000000" pitchFamily="2" charset="2"/>
              </a:rPr>
              <a:t> </a:t>
            </a:r>
            <a:r>
              <a:rPr lang="ko-KR" altLang="en-US" sz="2400" smtClean="0">
                <a:sym typeface="Wingdings" panose="05000000000000000000" pitchFamily="2" charset="2"/>
              </a:rPr>
              <a:t>획득</a:t>
            </a:r>
            <a:endParaRPr lang="en-US" altLang="ko-KR" sz="24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0874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BIKE-1 and BIKE-1-CCA  Comparison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41" y="1605039"/>
            <a:ext cx="8803518" cy="40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3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3803</Words>
  <Application>Microsoft Office PowerPoint</Application>
  <PresentationFormat>와이드스크린</PresentationFormat>
  <Paragraphs>770</Paragraphs>
  <Slides>96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맑은 고딕</vt:lpstr>
      <vt:lpstr>함초롬돋움</vt:lpstr>
      <vt:lpstr>Arial</vt:lpstr>
      <vt:lpstr>Cambria Math</vt:lpstr>
      <vt:lpstr>Wingdings</vt:lpstr>
      <vt:lpstr>CryptoCraft 테마</vt:lpstr>
      <vt:lpstr>제목 테마</vt:lpstr>
      <vt:lpstr>Code based PQC</vt:lpstr>
      <vt:lpstr>PowerPoint 프레젠테이션</vt:lpstr>
      <vt:lpstr>PowerPoint 프레젠테이션</vt:lpstr>
      <vt:lpstr>코드 이론</vt:lpstr>
      <vt:lpstr>통신과 암호 상의 코드</vt:lpstr>
      <vt:lpstr>안전한 Code Family</vt:lpstr>
      <vt:lpstr>PQC Round2</vt:lpstr>
      <vt:lpstr>PowerPoint 프레젠테이션</vt:lpstr>
      <vt:lpstr>PowerPoint 프레젠테이션</vt:lpstr>
      <vt:lpstr>KEM/PKE 구현 현황</vt:lpstr>
      <vt:lpstr>PowerPoint 프레젠테이션</vt:lpstr>
      <vt:lpstr>PowerPoint 프레젠테이션</vt:lpstr>
      <vt:lpstr>Classic McEliece</vt:lpstr>
      <vt:lpstr>Classic McEliece – Key Generation ( 1 / 10 )</vt:lpstr>
      <vt:lpstr>Classic McEliece – Key Generation ( 2 / 10 )</vt:lpstr>
      <vt:lpstr>Classic McEliece – Key Generation ( 3 / 10 )</vt:lpstr>
      <vt:lpstr>Classic McEliece – Key Generation ( 4 / 10 )</vt:lpstr>
      <vt:lpstr>Classic McEliece – Key Generation ( 5 / 10 )</vt:lpstr>
      <vt:lpstr>Classic McEliece – Key Generation ( 6 / 10 )</vt:lpstr>
      <vt:lpstr>Classic McEliece – Key Generation ( 7 / 10 )</vt:lpstr>
      <vt:lpstr>Classic McEliece – Key Generation ( 8 / 10 )</vt:lpstr>
      <vt:lpstr>Classic McEliece – Key Generation ( 9 / 10 )</vt:lpstr>
      <vt:lpstr>Classic McEliece – Key Generation ( 10 / 10 )</vt:lpstr>
      <vt:lpstr>Classic McEliece – Encoding ( 1 / 1 )</vt:lpstr>
      <vt:lpstr>Classic McEliece – Decoding ( 1 / 1 )</vt:lpstr>
      <vt:lpstr>Summary – Key Generation, Encoding, Decoding</vt:lpstr>
      <vt:lpstr>Classic McEliece – Encapsulation (1 / 2)</vt:lpstr>
      <vt:lpstr>Classic McEliece – Encapsulation (2 / 2)</vt:lpstr>
      <vt:lpstr>Classic McEliece – Decapsulation (1 / 2)</vt:lpstr>
      <vt:lpstr>Classic McEliece – Decoding Algorithm ( 1 / 5 )</vt:lpstr>
      <vt:lpstr>Classic McEliece – Decoding Algorithm ( 2 / 5 ) </vt:lpstr>
      <vt:lpstr>Classic McEliece – Decoding Algorithm ( 3 / 5 )</vt:lpstr>
      <vt:lpstr>Classic McEliece – Decoding Algorithm ( 4 / 5 )</vt:lpstr>
      <vt:lpstr>Classic McEliece – Decoding Algorithm ( 5 / 5 )</vt:lpstr>
      <vt:lpstr>Classic McEliece – Decapsulation (2 / 2)</vt:lpstr>
      <vt:lpstr>Classic McEliece – Conclusion </vt:lpstr>
      <vt:lpstr>PowerPoint 프레젠테이션</vt:lpstr>
      <vt:lpstr>BIKE(Bit Flipping Key Encapsulation)</vt:lpstr>
      <vt:lpstr>BIKE - 표기</vt:lpstr>
      <vt:lpstr>BIKE - 정의</vt:lpstr>
      <vt:lpstr>BIKE – Quasi-Cyclic Codes</vt:lpstr>
      <vt:lpstr>BIKE – Quasi-Cyclic Codes</vt:lpstr>
      <vt:lpstr>BIKE – QC-MDPC</vt:lpstr>
      <vt:lpstr>BIKE – QC-MDPC</vt:lpstr>
      <vt:lpstr>BIKE – Message Protocol</vt:lpstr>
      <vt:lpstr>BIKE – Message Protocol</vt:lpstr>
      <vt:lpstr>BIKE – Message Protocol</vt:lpstr>
      <vt:lpstr>BIKE – Message Protocol</vt:lpstr>
      <vt:lpstr>BIKE-1,2,3 </vt:lpstr>
      <vt:lpstr>BIKE 1</vt:lpstr>
      <vt:lpstr>BIKE-1  KeyGen</vt:lpstr>
      <vt:lpstr>BIKE-1  KeyGen</vt:lpstr>
      <vt:lpstr>BIKE-1  KeyGen</vt:lpstr>
      <vt:lpstr>BIKE-1  KeyGen</vt:lpstr>
      <vt:lpstr>BIKE-1  KeyGen</vt:lpstr>
      <vt:lpstr>BIKE-1  Encaps</vt:lpstr>
      <vt:lpstr>BIKE-1  Encaps</vt:lpstr>
      <vt:lpstr>BIKE-1  Encaps</vt:lpstr>
      <vt:lpstr>BIKE-1  Encaps</vt:lpstr>
      <vt:lpstr>BIKE-1  Encaps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BIKE-1  Decaps</vt:lpstr>
      <vt:lpstr>BIKE 2</vt:lpstr>
      <vt:lpstr>BIKE 2</vt:lpstr>
      <vt:lpstr>BIKE-2  KeyGen</vt:lpstr>
      <vt:lpstr>BIKE-2  KeyGen</vt:lpstr>
      <vt:lpstr>BIKE-2  Encaps</vt:lpstr>
      <vt:lpstr>BIKE-2  Encaps</vt:lpstr>
      <vt:lpstr>BIKE-2  Encaps</vt:lpstr>
      <vt:lpstr>BIKE-2  Encaps</vt:lpstr>
      <vt:lpstr>BIKE-2  Decaps</vt:lpstr>
      <vt:lpstr>BIKE 3</vt:lpstr>
      <vt:lpstr>BIKE-3  KeyGen</vt:lpstr>
      <vt:lpstr>BIKE-3  Encaps</vt:lpstr>
      <vt:lpstr>BIKE-3  Decaps</vt:lpstr>
      <vt:lpstr>BIKE-1,2,3 Comparison</vt:lpstr>
      <vt:lpstr>BIKE-IND CCA 1,2,3 </vt:lpstr>
      <vt:lpstr>BIKE-1-CCA  KeyGen</vt:lpstr>
      <vt:lpstr>BIKE-1-CCA  Encaps</vt:lpstr>
      <vt:lpstr>BIKE-1-CCA  Decaps</vt:lpstr>
      <vt:lpstr>BIKE-1 and BIKE-1-CCA  Comparison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info</cp:lastModifiedBy>
  <cp:revision>280</cp:revision>
  <dcterms:created xsi:type="dcterms:W3CDTF">2019-03-05T04:29:07Z</dcterms:created>
  <dcterms:modified xsi:type="dcterms:W3CDTF">2019-11-01T01:24:00Z</dcterms:modified>
</cp:coreProperties>
</file>